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6.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0.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1.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7" r:id="rId1"/>
    <p:sldMasterId id="2147484509" r:id="rId2"/>
    <p:sldMasterId id="2147484581" r:id="rId3"/>
    <p:sldMasterId id="2147484719" r:id="rId4"/>
    <p:sldMasterId id="2147484845" r:id="rId5"/>
    <p:sldMasterId id="2147485097" r:id="rId6"/>
    <p:sldMasterId id="2147485160" r:id="rId7"/>
    <p:sldMasterId id="2147485223" r:id="rId8"/>
    <p:sldMasterId id="2147485276" r:id="rId9"/>
    <p:sldMasterId id="2147485304" r:id="rId10"/>
    <p:sldMasterId id="2147485332" r:id="rId11"/>
    <p:sldMasterId id="2147485360" r:id="rId12"/>
  </p:sldMasterIdLst>
  <p:notesMasterIdLst>
    <p:notesMasterId r:id="rId91"/>
  </p:notesMasterIdLst>
  <p:sldIdLst>
    <p:sldId id="377" r:id="rId13"/>
    <p:sldId id="628" r:id="rId14"/>
    <p:sldId id="635" r:id="rId15"/>
    <p:sldId id="636" r:id="rId16"/>
    <p:sldId id="637" r:id="rId17"/>
    <p:sldId id="638" r:id="rId18"/>
    <p:sldId id="643" r:id="rId19"/>
    <p:sldId id="639" r:id="rId20"/>
    <p:sldId id="640" r:id="rId21"/>
    <p:sldId id="641" r:id="rId22"/>
    <p:sldId id="644" r:id="rId23"/>
    <p:sldId id="624" r:id="rId24"/>
    <p:sldId id="666" r:id="rId25"/>
    <p:sldId id="633" r:id="rId26"/>
    <p:sldId id="545" r:id="rId27"/>
    <p:sldId id="585" r:id="rId28"/>
    <p:sldId id="586" r:id="rId29"/>
    <p:sldId id="590" r:id="rId30"/>
    <p:sldId id="588" r:id="rId31"/>
    <p:sldId id="589" r:id="rId32"/>
    <p:sldId id="583" r:id="rId33"/>
    <p:sldId id="383" r:id="rId34"/>
    <p:sldId id="597" r:id="rId35"/>
    <p:sldId id="611" r:id="rId36"/>
    <p:sldId id="607" r:id="rId37"/>
    <p:sldId id="424" r:id="rId38"/>
    <p:sldId id="549" r:id="rId39"/>
    <p:sldId id="384" r:id="rId40"/>
    <p:sldId id="440" r:id="rId41"/>
    <p:sldId id="441" r:id="rId42"/>
    <p:sldId id="442" r:id="rId43"/>
    <p:sldId id="443" r:id="rId44"/>
    <p:sldId id="444" r:id="rId45"/>
    <p:sldId id="522" r:id="rId46"/>
    <p:sldId id="524" r:id="rId47"/>
    <p:sldId id="523" r:id="rId48"/>
    <p:sldId id="546" r:id="rId49"/>
    <p:sldId id="616" r:id="rId50"/>
    <p:sldId id="568" r:id="rId51"/>
    <p:sldId id="569" r:id="rId52"/>
    <p:sldId id="619" r:id="rId53"/>
    <p:sldId id="660" r:id="rId54"/>
    <p:sldId id="572" r:id="rId55"/>
    <p:sldId id="573" r:id="rId56"/>
    <p:sldId id="574" r:id="rId57"/>
    <p:sldId id="556" r:id="rId58"/>
    <p:sldId id="423" r:id="rId59"/>
    <p:sldId id="433" r:id="rId60"/>
    <p:sldId id="434" r:id="rId61"/>
    <p:sldId id="435" r:id="rId62"/>
    <p:sldId id="436" r:id="rId63"/>
    <p:sldId id="437" r:id="rId64"/>
    <p:sldId id="438" r:id="rId65"/>
    <p:sldId id="629" r:id="rId66"/>
    <p:sldId id="630" r:id="rId67"/>
    <p:sldId id="632" r:id="rId68"/>
    <p:sldId id="657" r:id="rId69"/>
    <p:sldId id="649" r:id="rId70"/>
    <p:sldId id="664" r:id="rId71"/>
    <p:sldId id="558" r:id="rId72"/>
    <p:sldId id="603" r:id="rId73"/>
    <p:sldId id="430" r:id="rId74"/>
    <p:sldId id="559" r:id="rId75"/>
    <p:sldId id="560" r:id="rId76"/>
    <p:sldId id="561" r:id="rId77"/>
    <p:sldId id="562" r:id="rId78"/>
    <p:sldId id="563" r:id="rId79"/>
    <p:sldId id="601" r:id="rId80"/>
    <p:sldId id="541" r:id="rId81"/>
    <p:sldId id="604" r:id="rId82"/>
    <p:sldId id="612" r:id="rId83"/>
    <p:sldId id="609" r:id="rId84"/>
    <p:sldId id="621" r:id="rId85"/>
    <p:sldId id="550" r:id="rId86"/>
    <p:sldId id="662" r:id="rId87"/>
    <p:sldId id="651" r:id="rId88"/>
    <p:sldId id="406" r:id="rId89"/>
    <p:sldId id="613" r:id="rId9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10" autoAdjust="0"/>
    <p:restoredTop sz="92264" autoAdjust="0"/>
  </p:normalViewPr>
  <p:slideViewPr>
    <p:cSldViewPr snapToGrid="0">
      <p:cViewPr varScale="1">
        <p:scale>
          <a:sx n="81" d="100"/>
          <a:sy n="81" d="100"/>
        </p:scale>
        <p:origin x="-420" y="-96"/>
      </p:cViewPr>
      <p:guideLst>
        <p:guide orient="horz" pos="2160"/>
        <p:guide pos="3840"/>
      </p:guideLst>
    </p:cSldViewPr>
  </p:slideViewPr>
  <p:outlineViewPr>
    <p:cViewPr>
      <p:scale>
        <a:sx n="33" d="100"/>
        <a:sy n="33" d="100"/>
      </p:scale>
      <p:origin x="72" y="23904"/>
    </p:cViewPr>
  </p:outlineViewPr>
  <p:notesTextViewPr>
    <p:cViewPr>
      <p:scale>
        <a:sx n="1" d="1"/>
        <a:sy n="1" d="1"/>
      </p:scale>
      <p:origin x="0" y="0"/>
    </p:cViewPr>
  </p:notesTextViewPr>
  <p:sorterViewPr>
    <p:cViewPr>
      <p:scale>
        <a:sx n="100" d="100"/>
        <a:sy n="100" d="100"/>
      </p:scale>
      <p:origin x="0" y="21858"/>
    </p:cViewPr>
  </p:sorterViewPr>
  <p:notesViewPr>
    <p:cSldViewPr snapToGrid="0">
      <p:cViewPr>
        <p:scale>
          <a:sx n="100" d="100"/>
          <a:sy n="100" d="100"/>
        </p:scale>
        <p:origin x="-2550" y="36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0EEA92F-ED3F-46BA-8146-B8E85270D96E}" type="datetimeFigureOut">
              <a:rPr kumimoji="1" lang="ja-JP" altLang="en-US" smtClean="0"/>
              <a:t>2017/6/2</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2171D92-A2F6-42B0-9956-3668E0F2E2F8}" type="slidenum">
              <a:rPr kumimoji="1" lang="ja-JP" altLang="en-US" smtClean="0"/>
              <a:t>‹#›</a:t>
            </a:fld>
            <a:endParaRPr kumimoji="1" lang="ja-JP" altLang="en-US" dirty="0"/>
          </a:p>
        </p:txBody>
      </p:sp>
    </p:spTree>
    <p:extLst>
      <p:ext uri="{BB962C8B-B14F-4D97-AF65-F5344CB8AC3E}">
        <p14:creationId xmlns:p14="http://schemas.microsoft.com/office/powerpoint/2010/main" val="12268257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1600" b="1" dirty="0" smtClean="0"/>
              <a:t>①日本の</a:t>
            </a:r>
            <a:r>
              <a:rPr kumimoji="1" lang="en-US" altLang="ja-JP" sz="1600" b="1" dirty="0" smtClean="0"/>
              <a:t>R</a:t>
            </a:r>
            <a:r>
              <a:rPr kumimoji="1" lang="ja-JP" altLang="en-US" sz="1600" b="1" dirty="0" smtClean="0"/>
              <a:t>と世界の</a:t>
            </a:r>
            <a:r>
              <a:rPr kumimoji="1" lang="en-US" altLang="ja-JP" sz="1600" b="1" dirty="0" smtClean="0"/>
              <a:t>R</a:t>
            </a:r>
            <a:r>
              <a:rPr kumimoji="1" lang="ja-JP" altLang="en-US" sz="1600" b="1" dirty="0" smtClean="0"/>
              <a:t>とのかい離。②</a:t>
            </a:r>
            <a:r>
              <a:rPr kumimoji="1" lang="en-US" altLang="ja-JP" sz="1600" b="1" dirty="0" smtClean="0"/>
              <a:t>RI</a:t>
            </a:r>
            <a:r>
              <a:rPr kumimoji="1" lang="ja-JP" altLang="en-US" sz="1600" b="1" dirty="0" smtClean="0"/>
              <a:t>では</a:t>
            </a:r>
            <a:r>
              <a:rPr kumimoji="1" lang="en-US" altLang="ja-JP" sz="1600" b="1" dirty="0" smtClean="0"/>
              <a:t>VS</a:t>
            </a:r>
            <a:r>
              <a:rPr kumimoji="1" lang="ja-JP" altLang="en-US" sz="1600" b="1" dirty="0" smtClean="0"/>
              <a:t>はすでに過去のもの　③</a:t>
            </a:r>
            <a:r>
              <a:rPr lang="en-US" altLang="ja-JP" sz="1600" b="1" dirty="0"/>
              <a:t>VS</a:t>
            </a:r>
            <a:r>
              <a:rPr kumimoji="1" lang="ja-JP" altLang="en-US" sz="1600" b="1" dirty="0" smtClean="0"/>
              <a:t>は本当にその存在価値を失ったのか</a:t>
            </a:r>
            <a:r>
              <a:rPr kumimoji="1" lang="en-US" altLang="ja-JP" sz="1600" b="1" dirty="0" smtClean="0"/>
              <a:t>?</a:t>
            </a:r>
            <a:r>
              <a:rPr kumimoji="1" lang="ja-JP" altLang="en-US" sz="1600" b="1" dirty="0" smtClean="0"/>
              <a:t>　</a:t>
            </a:r>
          </a:p>
          <a:p>
            <a:r>
              <a:rPr kumimoji="1" lang="ja-JP" altLang="en-US" sz="1600" b="1" dirty="0" smtClean="0"/>
              <a:t>④失ってはない、必ず復活してくる。⑤その根拠を申し上げます。</a:t>
            </a:r>
            <a:endParaRPr kumimoji="1" lang="ja-JP" altLang="en-US" sz="1600"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37299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DCAD96-A828-4572-A756-DE21049FE8B4}"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414933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11</a:t>
            </a:fld>
            <a:endParaRPr kumimoji="1" lang="ja-JP" altLang="en-US"/>
          </a:p>
        </p:txBody>
      </p:sp>
    </p:spTree>
    <p:extLst>
      <p:ext uri="{BB962C8B-B14F-4D97-AF65-F5344CB8AC3E}">
        <p14:creationId xmlns:p14="http://schemas.microsoft.com/office/powerpoint/2010/main" val="215206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12</a:t>
            </a:fld>
            <a:endParaRPr kumimoji="1" lang="ja-JP" altLang="en-US" dirty="0"/>
          </a:p>
        </p:txBody>
      </p:sp>
    </p:spTree>
    <p:extLst>
      <p:ext uri="{BB962C8B-B14F-4D97-AF65-F5344CB8AC3E}">
        <p14:creationId xmlns:p14="http://schemas.microsoft.com/office/powerpoint/2010/main" val="20475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123499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14</a:t>
            </a:fld>
            <a:endParaRPr kumimoji="1" lang="ja-JP" altLang="en-US"/>
          </a:p>
        </p:txBody>
      </p:sp>
    </p:spTree>
    <p:extLst>
      <p:ext uri="{BB962C8B-B14F-4D97-AF65-F5344CB8AC3E}">
        <p14:creationId xmlns:p14="http://schemas.microsoft.com/office/powerpoint/2010/main" val="21350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「ＩＴ（情報技術）革命」を起こしたインターネットが広く一般に使われるようになって</a:t>
            </a:r>
            <a:r>
              <a:rPr kumimoji="1" lang="en-US" altLang="ja-JP" dirty="0"/>
              <a:t>20</a:t>
            </a:r>
            <a:r>
              <a:rPr kumimoji="1" lang="ja-JP" altLang="en-US" dirty="0"/>
              <a:t>年。</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15</a:t>
            </a:fld>
            <a:endParaRPr kumimoji="1" lang="ja-JP" altLang="en-US"/>
          </a:p>
        </p:txBody>
      </p:sp>
    </p:spTree>
    <p:extLst>
      <p:ext uri="{BB962C8B-B14F-4D97-AF65-F5344CB8AC3E}">
        <p14:creationId xmlns:p14="http://schemas.microsoft.com/office/powerpoint/2010/main" val="44866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16</a:t>
            </a:fld>
            <a:endParaRPr kumimoji="1" lang="ja-JP" altLang="en-US"/>
          </a:p>
        </p:txBody>
      </p:sp>
    </p:spTree>
    <p:extLst>
      <p:ext uri="{BB962C8B-B14F-4D97-AF65-F5344CB8AC3E}">
        <p14:creationId xmlns:p14="http://schemas.microsoft.com/office/powerpoint/2010/main" val="1446246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17</a:t>
            </a:fld>
            <a:endParaRPr kumimoji="1" lang="ja-JP" altLang="en-US"/>
          </a:p>
        </p:txBody>
      </p:sp>
    </p:spTree>
    <p:extLst>
      <p:ext uri="{BB962C8B-B14F-4D97-AF65-F5344CB8AC3E}">
        <p14:creationId xmlns:p14="http://schemas.microsoft.com/office/powerpoint/2010/main" val="167695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18</a:t>
            </a:fld>
            <a:endParaRPr kumimoji="1" lang="ja-JP" altLang="en-US"/>
          </a:p>
        </p:txBody>
      </p:sp>
    </p:spTree>
    <p:extLst>
      <p:ext uri="{BB962C8B-B14F-4D97-AF65-F5344CB8AC3E}">
        <p14:creationId xmlns:p14="http://schemas.microsoft.com/office/powerpoint/2010/main" val="3789905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19</a:t>
            </a:fld>
            <a:endParaRPr kumimoji="1" lang="ja-JP" altLang="en-US"/>
          </a:p>
        </p:txBody>
      </p:sp>
    </p:spTree>
    <p:extLst>
      <p:ext uri="{BB962C8B-B14F-4D97-AF65-F5344CB8AC3E}">
        <p14:creationId xmlns:p14="http://schemas.microsoft.com/office/powerpoint/2010/main" val="234502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80248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20</a:t>
            </a:fld>
            <a:endParaRPr kumimoji="1" lang="ja-JP" altLang="en-US"/>
          </a:p>
        </p:txBody>
      </p:sp>
    </p:spTree>
    <p:extLst>
      <p:ext uri="{BB962C8B-B14F-4D97-AF65-F5344CB8AC3E}">
        <p14:creationId xmlns:p14="http://schemas.microsoft.com/office/powerpoint/2010/main" val="56494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21</a:t>
            </a:fld>
            <a:endParaRPr kumimoji="1" lang="ja-JP" altLang="en-US"/>
          </a:p>
        </p:txBody>
      </p:sp>
    </p:spTree>
    <p:extLst>
      <p:ext uri="{BB962C8B-B14F-4D97-AF65-F5344CB8AC3E}">
        <p14:creationId xmlns:p14="http://schemas.microsoft.com/office/powerpoint/2010/main" val="2206544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22</a:t>
            </a:fld>
            <a:endParaRPr kumimoji="1" lang="ja-JP" altLang="en-US"/>
          </a:p>
        </p:txBody>
      </p:sp>
    </p:spTree>
    <p:extLst>
      <p:ext uri="{BB962C8B-B14F-4D97-AF65-F5344CB8AC3E}">
        <p14:creationId xmlns:p14="http://schemas.microsoft.com/office/powerpoint/2010/main" val="15953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23</a:t>
            </a:fld>
            <a:endParaRPr kumimoji="1" lang="ja-JP" altLang="en-US"/>
          </a:p>
        </p:txBody>
      </p:sp>
    </p:spTree>
    <p:extLst>
      <p:ext uri="{BB962C8B-B14F-4D97-AF65-F5344CB8AC3E}">
        <p14:creationId xmlns:p14="http://schemas.microsoft.com/office/powerpoint/2010/main" val="404881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24</a:t>
            </a:fld>
            <a:endParaRPr kumimoji="1" lang="ja-JP" altLang="en-US"/>
          </a:p>
        </p:txBody>
      </p:sp>
    </p:spTree>
    <p:extLst>
      <p:ext uri="{BB962C8B-B14F-4D97-AF65-F5344CB8AC3E}">
        <p14:creationId xmlns:p14="http://schemas.microsoft.com/office/powerpoint/2010/main" val="3031452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25</a:t>
            </a:fld>
            <a:endParaRPr kumimoji="1" lang="ja-JP" altLang="en-US"/>
          </a:p>
        </p:txBody>
      </p:sp>
    </p:spTree>
    <p:extLst>
      <p:ext uri="{BB962C8B-B14F-4D97-AF65-F5344CB8AC3E}">
        <p14:creationId xmlns:p14="http://schemas.microsoft.com/office/powerpoint/2010/main" val="1947351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26</a:t>
            </a:fld>
            <a:endParaRPr kumimoji="1" lang="ja-JP" altLang="en-US"/>
          </a:p>
        </p:txBody>
      </p:sp>
    </p:spTree>
    <p:extLst>
      <p:ext uri="{BB962C8B-B14F-4D97-AF65-F5344CB8AC3E}">
        <p14:creationId xmlns:p14="http://schemas.microsoft.com/office/powerpoint/2010/main" val="417562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27</a:t>
            </a:fld>
            <a:endParaRPr kumimoji="1" lang="ja-JP" altLang="en-US"/>
          </a:p>
        </p:txBody>
      </p:sp>
    </p:spTree>
    <p:extLst>
      <p:ext uri="{BB962C8B-B14F-4D97-AF65-F5344CB8AC3E}">
        <p14:creationId xmlns:p14="http://schemas.microsoft.com/office/powerpoint/2010/main" val="205491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28</a:t>
            </a:fld>
            <a:endParaRPr kumimoji="1" lang="ja-JP" altLang="en-US"/>
          </a:p>
        </p:txBody>
      </p:sp>
    </p:spTree>
    <p:extLst>
      <p:ext uri="{BB962C8B-B14F-4D97-AF65-F5344CB8AC3E}">
        <p14:creationId xmlns:p14="http://schemas.microsoft.com/office/powerpoint/2010/main" val="414486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29</a:t>
            </a:fld>
            <a:endParaRPr kumimoji="1" lang="ja-JP" altLang="en-US"/>
          </a:p>
        </p:txBody>
      </p:sp>
    </p:spTree>
    <p:extLst>
      <p:ext uri="{BB962C8B-B14F-4D97-AF65-F5344CB8AC3E}">
        <p14:creationId xmlns:p14="http://schemas.microsoft.com/office/powerpoint/2010/main" val="345121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1224352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30</a:t>
            </a:fld>
            <a:endParaRPr kumimoji="1" lang="ja-JP" altLang="en-US"/>
          </a:p>
        </p:txBody>
      </p:sp>
    </p:spTree>
    <p:extLst>
      <p:ext uri="{BB962C8B-B14F-4D97-AF65-F5344CB8AC3E}">
        <p14:creationId xmlns:p14="http://schemas.microsoft.com/office/powerpoint/2010/main" val="2793865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31</a:t>
            </a:fld>
            <a:endParaRPr kumimoji="1" lang="ja-JP" altLang="en-US"/>
          </a:p>
        </p:txBody>
      </p:sp>
    </p:spTree>
    <p:extLst>
      <p:ext uri="{BB962C8B-B14F-4D97-AF65-F5344CB8AC3E}">
        <p14:creationId xmlns:p14="http://schemas.microsoft.com/office/powerpoint/2010/main" val="3276466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32</a:t>
            </a:fld>
            <a:endParaRPr kumimoji="1" lang="ja-JP" altLang="en-US"/>
          </a:p>
        </p:txBody>
      </p:sp>
    </p:spTree>
    <p:extLst>
      <p:ext uri="{BB962C8B-B14F-4D97-AF65-F5344CB8AC3E}">
        <p14:creationId xmlns:p14="http://schemas.microsoft.com/office/powerpoint/2010/main" val="3705805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33</a:t>
            </a:fld>
            <a:endParaRPr kumimoji="1" lang="ja-JP" altLang="en-US"/>
          </a:p>
        </p:txBody>
      </p:sp>
    </p:spTree>
    <p:extLst>
      <p:ext uri="{BB962C8B-B14F-4D97-AF65-F5344CB8AC3E}">
        <p14:creationId xmlns:p14="http://schemas.microsoft.com/office/powerpoint/2010/main" val="1616942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A27AD52-3FA0-4E88-A62D-AFC1041775C7}"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977690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27AD52-3FA0-4E88-A62D-AFC1041775C7}"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3820499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A27AD52-3FA0-4E88-A62D-AFC1041775C7}"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4200674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37</a:t>
            </a:fld>
            <a:endParaRPr kumimoji="1" lang="ja-JP" altLang="en-US"/>
          </a:p>
        </p:txBody>
      </p:sp>
    </p:spTree>
    <p:extLst>
      <p:ext uri="{BB962C8B-B14F-4D97-AF65-F5344CB8AC3E}">
        <p14:creationId xmlns:p14="http://schemas.microsoft.com/office/powerpoint/2010/main" val="2105385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38</a:t>
            </a:fld>
            <a:endParaRPr kumimoji="1" lang="ja-JP" altLang="en-US"/>
          </a:p>
        </p:txBody>
      </p:sp>
    </p:spTree>
    <p:extLst>
      <p:ext uri="{BB962C8B-B14F-4D97-AF65-F5344CB8AC3E}">
        <p14:creationId xmlns:p14="http://schemas.microsoft.com/office/powerpoint/2010/main" val="71440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39</a:t>
            </a:fld>
            <a:endParaRPr kumimoji="1" lang="ja-JP" altLang="en-US"/>
          </a:p>
        </p:txBody>
      </p:sp>
    </p:spTree>
    <p:extLst>
      <p:ext uri="{BB962C8B-B14F-4D97-AF65-F5344CB8AC3E}">
        <p14:creationId xmlns:p14="http://schemas.microsoft.com/office/powerpoint/2010/main" val="35696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dirty="0"/>
              <a:t>◎啓蒙思想としてのロータリーの限界　</a:t>
            </a:r>
            <a:r>
              <a:rPr kumimoji="1" lang="en-US" altLang="ja-JP" dirty="0"/>
              <a:t>(</a:t>
            </a:r>
            <a:r>
              <a:rPr kumimoji="1" lang="ja-JP" altLang="en-US" dirty="0"/>
              <a:t>道徳と資本　佐藤千寿</a:t>
            </a:r>
            <a:r>
              <a:rPr kumimoji="1" lang="en-US" altLang="ja-JP" dirty="0"/>
              <a:t>)</a:t>
            </a:r>
          </a:p>
          <a:p>
            <a:r>
              <a:rPr kumimoji="1" lang="ja-JP" altLang="en-US" dirty="0"/>
              <a:t>現在の経済社会は国際化に伴い、企業の合併、買収、巨大化が進み、これらはロータリーの古典的職業奉仕観では対応しきれない問題。</a:t>
            </a:r>
          </a:p>
          <a:p>
            <a:r>
              <a:rPr kumimoji="1" lang="ja-JP" altLang="en-US" dirty="0"/>
              <a:t>エンロンの</a:t>
            </a:r>
            <a:r>
              <a:rPr kumimoji="1" lang="en-US" altLang="ja-JP" dirty="0"/>
              <a:t>2</a:t>
            </a:r>
            <a:r>
              <a:rPr kumimoji="1" lang="ja-JP" altLang="en-US" dirty="0"/>
              <a:t>人の責任者にはそれぞれ禁固</a:t>
            </a:r>
            <a:r>
              <a:rPr kumimoji="1" lang="en-US" altLang="ja-JP" dirty="0"/>
              <a:t>45</a:t>
            </a:r>
            <a:r>
              <a:rPr kumimoji="1" lang="ja-JP" altLang="en-US" dirty="0"/>
              <a:t>年と</a:t>
            </a:r>
            <a:r>
              <a:rPr kumimoji="1" lang="en-US" altLang="ja-JP" dirty="0"/>
              <a:t>185</a:t>
            </a:r>
            <a:r>
              <a:rPr kumimoji="1" lang="ja-JP" altLang="en-US" dirty="0"/>
              <a:t>年という途方もない評決が下された。</a:t>
            </a:r>
          </a:p>
          <a:p>
            <a:r>
              <a:rPr kumimoji="1" lang="ja-JP" altLang="en-US" dirty="0"/>
              <a:t>これがアメリカ的思考で、人間の欲望は自由に解き放す、その代り不正は徹底的に完膚なきまで叩くということです。こういう警察国家ではロータリー的な寛容や倫理は単なる観念論にすぎません。だから</a:t>
            </a:r>
            <a:r>
              <a:rPr kumimoji="1" lang="en-US" altLang="ja-JP" dirty="0"/>
              <a:t>RI</a:t>
            </a:r>
            <a:r>
              <a:rPr kumimoji="1" lang="ja-JP" altLang="en-US" dirty="0"/>
              <a:t>としては職業倫理などという問題はもう司法に委ねる以外ない、市場は市場の監視と規制に任せてロータリーとしては人道的事業に専念するのが最も効率的な道なのだ</a:t>
            </a:r>
            <a:r>
              <a:rPr kumimoji="1" lang="en-US" altLang="ja-JP" dirty="0"/>
              <a:t>....</a:t>
            </a:r>
            <a:r>
              <a:rPr kumimoji="1" lang="ja-JP" altLang="en-US" dirty="0"/>
              <a:t>そのためにはやはり会員を増やし財団の資金を増やさねばならぬ</a:t>
            </a:r>
            <a:r>
              <a:rPr kumimoji="1" lang="en-US" altLang="ja-JP" dirty="0"/>
              <a:t>….</a:t>
            </a:r>
            <a:r>
              <a:rPr kumimoji="1" lang="ja-JP" altLang="en-US" dirty="0"/>
              <a:t>これが本音でないでしょうか。</a:t>
            </a:r>
          </a:p>
        </p:txBody>
      </p:sp>
      <p:sp>
        <p:nvSpPr>
          <p:cNvPr id="4" name="スライド番号プレースホルダー 3"/>
          <p:cNvSpPr>
            <a:spLocks noGrp="1"/>
          </p:cNvSpPr>
          <p:nvPr>
            <p:ph type="sldNum" sz="quarter" idx="10"/>
          </p:nvPr>
        </p:nvSpPr>
        <p:spPr/>
        <p:txBody>
          <a:bodyPr/>
          <a:lstStyle/>
          <a:p>
            <a:fld id="{4BDF8CDE-5F16-47A9-8F23-E61AE8A95FDC}"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329807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我々が見ている光は、さまざまな色を含んだ白色光、プリズムを通すとさまざまな波長により虹の</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7</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色が現れる。</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40</a:t>
            </a:fld>
            <a:endParaRPr kumimoji="1" lang="ja-JP" altLang="en-US"/>
          </a:p>
        </p:txBody>
      </p:sp>
    </p:spTree>
    <p:extLst>
      <p:ext uri="{BB962C8B-B14F-4D97-AF65-F5344CB8AC3E}">
        <p14:creationId xmlns:p14="http://schemas.microsoft.com/office/powerpoint/2010/main" val="225373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3920815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714337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43</a:t>
            </a:fld>
            <a:endParaRPr kumimoji="1" lang="ja-JP" altLang="en-US"/>
          </a:p>
        </p:txBody>
      </p:sp>
    </p:spTree>
    <p:extLst>
      <p:ext uri="{BB962C8B-B14F-4D97-AF65-F5344CB8AC3E}">
        <p14:creationId xmlns:p14="http://schemas.microsoft.com/office/powerpoint/2010/main" val="3374378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44</a:t>
            </a:fld>
            <a:endParaRPr kumimoji="1" lang="ja-JP" altLang="en-US"/>
          </a:p>
        </p:txBody>
      </p:sp>
    </p:spTree>
    <p:extLst>
      <p:ext uri="{BB962C8B-B14F-4D97-AF65-F5344CB8AC3E}">
        <p14:creationId xmlns:p14="http://schemas.microsoft.com/office/powerpoint/2010/main" val="3174222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45</a:t>
            </a:fld>
            <a:endParaRPr kumimoji="1" lang="ja-JP" altLang="en-US"/>
          </a:p>
        </p:txBody>
      </p:sp>
    </p:spTree>
    <p:extLst>
      <p:ext uri="{BB962C8B-B14F-4D97-AF65-F5344CB8AC3E}">
        <p14:creationId xmlns:p14="http://schemas.microsoft.com/office/powerpoint/2010/main" val="2252021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46</a:t>
            </a:fld>
            <a:endParaRPr kumimoji="1" lang="ja-JP" altLang="en-US"/>
          </a:p>
        </p:txBody>
      </p:sp>
    </p:spTree>
    <p:extLst>
      <p:ext uri="{BB962C8B-B14F-4D97-AF65-F5344CB8AC3E}">
        <p14:creationId xmlns:p14="http://schemas.microsoft.com/office/powerpoint/2010/main" val="328302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47</a:t>
            </a:fld>
            <a:endParaRPr kumimoji="1" lang="ja-JP" altLang="en-US"/>
          </a:p>
        </p:txBody>
      </p:sp>
    </p:spTree>
    <p:extLst>
      <p:ext uri="{BB962C8B-B14F-4D97-AF65-F5344CB8AC3E}">
        <p14:creationId xmlns:p14="http://schemas.microsoft.com/office/powerpoint/2010/main" val="394665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dirty="0"/>
              <a:t>組織は最初、ある目的の達成のために人が集まります。個人の運動より組織の運動の方が効果的であるとの判断です。集まった人が考えるのは、もちろん目的達成のために活動する事を考えます。そのための組織化ですからね。もう一方で組織は大きいほどより効果的であることも分かります。</a:t>
            </a:r>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661662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425287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240861-94E6-47F4-88EF-24D12DE7A7FC}"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055853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1504848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1681139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613963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81DDB8B-C846-48AC-B5C5-F1ACF6E63041}"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3321334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54</a:t>
            </a:fld>
            <a:endParaRPr kumimoji="1" lang="ja-JP" altLang="en-US"/>
          </a:p>
        </p:txBody>
      </p:sp>
    </p:spTree>
    <p:extLst>
      <p:ext uri="{BB962C8B-B14F-4D97-AF65-F5344CB8AC3E}">
        <p14:creationId xmlns:p14="http://schemas.microsoft.com/office/powerpoint/2010/main" val="3353905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en-US" altLang="ja-JP" dirty="0" smtClean="0"/>
              <a:t>1988</a:t>
            </a:r>
            <a:r>
              <a:rPr kumimoji="1" lang="ja-JP" altLang="en-US" dirty="0" smtClean="0"/>
              <a:t>年に世界保健会合</a:t>
            </a:r>
            <a:r>
              <a:rPr kumimoji="1" lang="en-US" altLang="ja-JP" dirty="0" smtClean="0"/>
              <a:t>(World Health Assembly)</a:t>
            </a:r>
            <a:r>
              <a:rPr kumimoji="1" lang="ja-JP" altLang="en-US" dirty="0" smtClean="0"/>
              <a:t>は、世界から急性灰白髄炎</a:t>
            </a:r>
            <a:r>
              <a:rPr kumimoji="1" lang="en-US" altLang="ja-JP" dirty="0" smtClean="0"/>
              <a:t>(</a:t>
            </a:r>
            <a:r>
              <a:rPr kumimoji="1" lang="ja-JP" altLang="en-US" dirty="0" smtClean="0"/>
              <a:t>ポリオ</a:t>
            </a:r>
            <a:r>
              <a:rPr kumimoji="1" lang="en-US" altLang="ja-JP" dirty="0" smtClean="0"/>
              <a:t>)</a:t>
            </a:r>
            <a:r>
              <a:rPr kumimoji="1" lang="ja-JP" altLang="en-US" dirty="0" smtClean="0"/>
              <a:t>を根絶することに決定しました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32830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56</a:t>
            </a:fld>
            <a:endParaRPr kumimoji="1" lang="ja-JP" altLang="en-US" dirty="0"/>
          </a:p>
        </p:txBody>
      </p:sp>
    </p:spTree>
    <p:extLst>
      <p:ext uri="{BB962C8B-B14F-4D97-AF65-F5344CB8AC3E}">
        <p14:creationId xmlns:p14="http://schemas.microsoft.com/office/powerpoint/2010/main" val="319577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57</a:t>
            </a:fld>
            <a:endParaRPr kumimoji="1" lang="ja-JP" altLang="en-US" dirty="0"/>
          </a:p>
        </p:txBody>
      </p:sp>
    </p:spTree>
    <p:extLst>
      <p:ext uri="{BB962C8B-B14F-4D97-AF65-F5344CB8AC3E}">
        <p14:creationId xmlns:p14="http://schemas.microsoft.com/office/powerpoint/2010/main" val="2756256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a:t>
            </a:r>
            <a:r>
              <a:rPr kumimoji="1" lang="ja-JP" altLang="en-US" dirty="0" smtClean="0"/>
              <a:t>月</a:t>
            </a:r>
            <a:r>
              <a:rPr kumimoji="1" lang="en-US" altLang="ja-JP" dirty="0" smtClean="0"/>
              <a:t>24</a:t>
            </a:r>
            <a:r>
              <a:rPr kumimoji="1" lang="ja-JP" altLang="en-US" dirty="0" smtClean="0"/>
              <a:t>日集計の　　世界ポリオ根絶推進活動（</a:t>
            </a:r>
            <a:r>
              <a:rPr kumimoji="1" lang="en-US" altLang="ja-JP" dirty="0" smtClean="0"/>
              <a:t>GPEI</a:t>
            </a:r>
            <a:r>
              <a:rPr kumimoji="1" lang="ja-JP" altLang="en-US" dirty="0" smtClean="0"/>
              <a:t>）のホームページをみたらコンゴ民主共和国での生ワクチン由来のポリオ患者が</a:t>
            </a:r>
            <a:r>
              <a:rPr kumimoji="1" lang="en-US" altLang="ja-JP" dirty="0" smtClean="0"/>
              <a:t>4</a:t>
            </a:r>
            <a:r>
              <a:rPr kumimoji="1" lang="ja-JP" altLang="en-US" dirty="0" smtClean="0"/>
              <a:t>例報告されています。</a:t>
            </a:r>
          </a:p>
          <a:p>
            <a:r>
              <a:rPr kumimoji="1" lang="ja-JP" altLang="en-US" dirty="0" smtClean="0"/>
              <a:t>今年はアフガニスタンで</a:t>
            </a:r>
            <a:r>
              <a:rPr kumimoji="1" lang="en-US" altLang="ja-JP" dirty="0" smtClean="0"/>
              <a:t>3</a:t>
            </a:r>
            <a:r>
              <a:rPr kumimoji="1" lang="ja-JP" altLang="en-US" dirty="0" smtClean="0"/>
              <a:t>例パキスタンで</a:t>
            </a:r>
            <a:r>
              <a:rPr kumimoji="1" lang="en-US" altLang="ja-JP" dirty="0" smtClean="0"/>
              <a:t>2</a:t>
            </a:r>
            <a:r>
              <a:rPr kumimoji="1" lang="ja-JP" altLang="en-US" dirty="0" smtClean="0"/>
              <a:t>例の野生株での発生でした。</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58</a:t>
            </a:fld>
            <a:endParaRPr kumimoji="1" lang="ja-JP" altLang="en-US" dirty="0"/>
          </a:p>
        </p:txBody>
      </p:sp>
    </p:spTree>
    <p:extLst>
      <p:ext uri="{BB962C8B-B14F-4D97-AF65-F5344CB8AC3E}">
        <p14:creationId xmlns:p14="http://schemas.microsoft.com/office/powerpoint/2010/main" val="3681662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1988</a:t>
            </a:r>
            <a:r>
              <a:rPr kumimoji="1" lang="ja-JP" altLang="en-US" dirty="0" smtClean="0"/>
              <a:t>年に世界保健会合</a:t>
            </a:r>
            <a:r>
              <a:rPr kumimoji="1" lang="en-US" altLang="ja-JP" dirty="0" smtClean="0"/>
              <a:t>(World Health Assembly)</a:t>
            </a:r>
            <a:r>
              <a:rPr kumimoji="1" lang="ja-JP" altLang="en-US" dirty="0" smtClean="0"/>
              <a:t>は、世界から急性灰白髄炎</a:t>
            </a:r>
            <a:r>
              <a:rPr kumimoji="1" lang="en-US" altLang="ja-JP" dirty="0" smtClean="0"/>
              <a:t>(</a:t>
            </a:r>
            <a:r>
              <a:rPr kumimoji="1" lang="ja-JP" altLang="en-US" dirty="0" smtClean="0"/>
              <a:t>ポリオ</a:t>
            </a:r>
            <a:r>
              <a:rPr kumimoji="1" lang="en-US" altLang="ja-JP" dirty="0" smtClean="0"/>
              <a:t>)</a:t>
            </a:r>
            <a:r>
              <a:rPr kumimoji="1" lang="ja-JP" altLang="en-US" dirty="0" smtClean="0"/>
              <a:t>を根絶することに決定しました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59</a:t>
            </a:fld>
            <a:endParaRPr lang="ja-JP" altLang="en-US" dirty="0">
              <a:solidFill>
                <a:prstClr val="black"/>
              </a:solidFill>
            </a:endParaRPr>
          </a:p>
        </p:txBody>
      </p:sp>
    </p:spTree>
    <p:extLst>
      <p:ext uri="{BB962C8B-B14F-4D97-AF65-F5344CB8AC3E}">
        <p14:creationId xmlns:p14="http://schemas.microsoft.com/office/powerpoint/2010/main" val="142772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433388"/>
            <a:ext cx="6573838" cy="3698875"/>
          </a:xfrm>
        </p:spPr>
      </p:sp>
      <p:sp>
        <p:nvSpPr>
          <p:cNvPr id="3" name="ノート プレースホルダー 2"/>
          <p:cNvSpPr>
            <a:spLocks noGrp="1"/>
          </p:cNvSpPr>
          <p:nvPr>
            <p:ph type="body" idx="1"/>
          </p:nvPr>
        </p:nvSpPr>
        <p:spPr/>
        <p:txBody>
          <a:bodyPr>
            <a:normAutofit fontScale="92500"/>
          </a:bodyPr>
          <a:lstStyle/>
          <a:p>
            <a:r>
              <a:rPr kumimoji="1" lang="en-US" altLang="ja-JP" dirty="0"/>
              <a:t>『① </a:t>
            </a:r>
            <a:r>
              <a:rPr kumimoji="1" lang="ja-JP" altLang="en-US" dirty="0"/>
              <a:t>ロータリー・クラブから、世の中の新しい考え方を吸収できるようにする。</a:t>
            </a:r>
          </a:p>
          <a:p>
            <a:r>
              <a:rPr kumimoji="1" lang="ja-JP" altLang="en-US" dirty="0"/>
              <a:t>② 特に、ロータリー理念（ロータリーの綱領、四つのテスト、</a:t>
            </a:r>
            <a:r>
              <a:rPr kumimoji="1" lang="en-US" altLang="ja-JP" dirty="0"/>
              <a:t>RI</a:t>
            </a:r>
            <a:r>
              <a:rPr kumimoji="1" lang="ja-JP" altLang="en-US" dirty="0"/>
              <a:t>戦略計画等）について、</a:t>
            </a:r>
            <a:r>
              <a:rPr kumimoji="1" lang="en-US" altLang="ja-JP" dirty="0"/>
              <a:t>2010</a:t>
            </a:r>
            <a:r>
              <a:rPr kumimoji="1" lang="ja-JP" altLang="en-US" dirty="0"/>
              <a:t>年</a:t>
            </a:r>
            <a:r>
              <a:rPr kumimoji="1" lang="en-US" altLang="ja-JP" dirty="0"/>
              <a:t>11</a:t>
            </a:r>
            <a:r>
              <a:rPr kumimoji="1" lang="ja-JP" altLang="en-US" dirty="0"/>
              <a:t>月発行された組織の社会的責任（</a:t>
            </a:r>
            <a:r>
              <a:rPr kumimoji="1" lang="en-US" altLang="ja-JP" dirty="0"/>
              <a:t>SR</a:t>
            </a:r>
            <a:r>
              <a:rPr kumimoji="1" lang="ja-JP" altLang="en-US" dirty="0"/>
              <a:t>：</a:t>
            </a:r>
            <a:r>
              <a:rPr kumimoji="1" lang="en-US" altLang="ja-JP" dirty="0"/>
              <a:t>ISO26000</a:t>
            </a:r>
            <a:r>
              <a:rPr kumimoji="1" lang="ja-JP" altLang="en-US" dirty="0"/>
              <a:t>）のガイダンス規格に沿って翻訳し直し、ベテランのロータリアンはもとより、ロータリー・クラブ外にいるステークホルダー、例えば中堅の事業家あるいは専門職者に向け、このメッセ</a:t>
            </a:r>
            <a:r>
              <a:rPr kumimoji="1" lang="en-US" altLang="ja-JP" dirty="0"/>
              <a:t>―</a:t>
            </a:r>
            <a:r>
              <a:rPr kumimoji="1" lang="ja-JP" altLang="en-US" dirty="0"/>
              <a:t>（ロータリー理念が</a:t>
            </a:r>
            <a:r>
              <a:rPr kumimoji="1" lang="en-US" altLang="ja-JP" dirty="0"/>
              <a:t>ISO</a:t>
            </a:r>
            <a:r>
              <a:rPr kumimoji="1" lang="ja-JP" altLang="en-US" dirty="0" err="1"/>
              <a:t>に翻</a:t>
            </a:r>
            <a:r>
              <a:rPr kumimoji="1" lang="ja-JP" altLang="en-US" dirty="0"/>
              <a:t>訳されたもの）を発信することが急務と考えます。</a:t>
            </a:r>
          </a:p>
          <a:p>
            <a:r>
              <a:rPr kumimoji="1" lang="ja-JP" altLang="en-US" dirty="0"/>
              <a:t>③ 事業経営者、専門職者のバックグラウンドとして、</a:t>
            </a:r>
            <a:r>
              <a:rPr kumimoji="1" lang="en-US" altLang="ja-JP" dirty="0"/>
              <a:t>SR</a:t>
            </a:r>
            <a:r>
              <a:rPr kumimoji="1" lang="ja-JP" altLang="en-US" dirty="0"/>
              <a:t>（組織の社会的責任）の理解は必須であり、</a:t>
            </a:r>
            <a:r>
              <a:rPr kumimoji="1" lang="en-US" altLang="ja-JP" dirty="0"/>
              <a:t>SR</a:t>
            </a:r>
            <a:r>
              <a:rPr kumimoji="1" lang="ja-JP" altLang="en-US" dirty="0"/>
              <a:t>の理解はロータリー理念の理解に通じると考えます。</a:t>
            </a:r>
          </a:p>
          <a:p>
            <a:r>
              <a:rPr kumimoji="1" lang="ja-JP" altLang="en-US" dirty="0"/>
              <a:t>④ 早急に地区レベルで</a:t>
            </a:r>
            <a:r>
              <a:rPr kumimoji="1" lang="en-US" altLang="ja-JP" dirty="0"/>
              <a:t>SR</a:t>
            </a:r>
            <a:r>
              <a:rPr kumimoji="1" lang="ja-JP" altLang="en-US" dirty="0"/>
              <a:t>委員会を組織し、ロータリー理念（ロータリーの綱領、四つのテスト、</a:t>
            </a:r>
            <a:r>
              <a:rPr kumimoji="1" lang="en-US" altLang="ja-JP" dirty="0"/>
              <a:t>RI</a:t>
            </a:r>
            <a:r>
              <a:rPr kumimoji="1" lang="ja-JP" altLang="en-US" dirty="0"/>
              <a:t>戦略計画等）の翻訳に取り掛かるべきであると考えます。</a:t>
            </a:r>
          </a:p>
          <a:p>
            <a:r>
              <a:rPr kumimoji="1" lang="ja-JP" altLang="en-US" dirty="0"/>
              <a:t>ジェンダーを含む多様性（人権）、説明責任、透明性、ステークホルダーの利害の尊重、コンプライアンス、ガバナンス、環境、公正な事業取引慣行、ポリオ、地域社会貢献、 貧困・飢餓の撲滅、水・衛生問題解決の取組み、紛争解決等々、</a:t>
            </a:r>
            <a:r>
              <a:rPr kumimoji="1" lang="en-US" altLang="ja-JP" dirty="0"/>
              <a:t>ISO26000</a:t>
            </a:r>
            <a:r>
              <a:rPr kumimoji="1" lang="ja-JP" altLang="en-US" dirty="0"/>
              <a:t>に行き着く背景には、産業革命までさかのぼると説明されています。これは、ポール・ハリスによる</a:t>
            </a:r>
            <a:r>
              <a:rPr kumimoji="1" lang="en-US" altLang="ja-JP" dirty="0"/>
              <a:t>RC</a:t>
            </a:r>
            <a:r>
              <a:rPr kumimoji="1" lang="ja-JP" altLang="en-US" dirty="0"/>
              <a:t>誕生（</a:t>
            </a:r>
            <a:r>
              <a:rPr kumimoji="1" lang="en-US" altLang="ja-JP" dirty="0"/>
              <a:t>1905</a:t>
            </a:r>
            <a:r>
              <a:rPr kumimoji="1" lang="ja-JP" altLang="en-US" dirty="0"/>
              <a:t>年）より古い時代の課題を精査し、新たな枠組みとして構築したのが、いわゆる組織の社会的責任のガイダンス規格と考えられます。例えば、産業革命時の労働者の労働環境は劣悪であった。その延長に作られたのが</a:t>
            </a:r>
            <a:r>
              <a:rPr kumimoji="1" lang="en-US" altLang="ja-JP" dirty="0"/>
              <a:t>ILO</a:t>
            </a:r>
            <a:r>
              <a:rPr kumimoji="1" lang="ja-JP" altLang="en-US" dirty="0"/>
              <a:t>（国際労働機関に）であり、</a:t>
            </a:r>
            <a:r>
              <a:rPr kumimoji="1" lang="en-US" altLang="ja-JP" dirty="0"/>
              <a:t>ISO26000</a:t>
            </a:r>
            <a:r>
              <a:rPr kumimoji="1" lang="ja-JP" altLang="en-US" dirty="0"/>
              <a:t>の「人権」は、多分にこの部分がベースになっていると紹介されています。</a:t>
            </a:r>
          </a:p>
          <a:p>
            <a:r>
              <a:rPr kumimoji="1" lang="ja-JP" altLang="en-US" dirty="0"/>
              <a:t>また、水汚染による赤痢、コレラ等の感染症の蔓延等に対する問題可解決ために</a:t>
            </a:r>
            <a:r>
              <a:rPr kumimoji="1" lang="en-US" altLang="ja-JP" dirty="0"/>
              <a:t>WHO</a:t>
            </a:r>
            <a:r>
              <a:rPr kumimoji="1" lang="ja-JP" altLang="en-US" dirty="0"/>
              <a:t>（世界保健機関）が組織され、同規格には、これらの思想が盛り込まれています。</a:t>
            </a:r>
          </a:p>
          <a:p>
            <a:r>
              <a:rPr kumimoji="1" lang="en-US" altLang="ja-JP" dirty="0"/>
              <a:t>ISO26000</a:t>
            </a:r>
            <a:r>
              <a:rPr kumimoji="1" lang="ja-JP" altLang="en-US" dirty="0"/>
              <a:t>は、先進国も、途上国も賛同したガイダンス規格であることに意義があります。</a:t>
            </a:r>
            <a:r>
              <a:rPr kumimoji="1" lang="en-US" altLang="ja-JP"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4BDF8CDE-5F16-47A9-8F23-E61AE8A95FD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940780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60</a:t>
            </a:fld>
            <a:endParaRPr kumimoji="1" lang="ja-JP" altLang="en-US" dirty="0"/>
          </a:p>
        </p:txBody>
      </p:sp>
    </p:spTree>
    <p:extLst>
      <p:ext uri="{BB962C8B-B14F-4D97-AF65-F5344CB8AC3E}">
        <p14:creationId xmlns:p14="http://schemas.microsoft.com/office/powerpoint/2010/main" val="2886203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61</a:t>
            </a:fld>
            <a:endParaRPr lang="ja-JP" altLang="en-US" dirty="0">
              <a:solidFill>
                <a:prstClr val="black"/>
              </a:solidFill>
            </a:endParaRPr>
          </a:p>
        </p:txBody>
      </p:sp>
    </p:spTree>
    <p:extLst>
      <p:ext uri="{BB962C8B-B14F-4D97-AF65-F5344CB8AC3E}">
        <p14:creationId xmlns:p14="http://schemas.microsoft.com/office/powerpoint/2010/main" val="2753937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62</a:t>
            </a:fld>
            <a:endParaRPr kumimoji="1" lang="ja-JP" altLang="en-US" dirty="0"/>
          </a:p>
        </p:txBody>
      </p:sp>
    </p:spTree>
    <p:extLst>
      <p:ext uri="{BB962C8B-B14F-4D97-AF65-F5344CB8AC3E}">
        <p14:creationId xmlns:p14="http://schemas.microsoft.com/office/powerpoint/2010/main" val="3547708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63</a:t>
            </a:fld>
            <a:endParaRPr kumimoji="1" lang="ja-JP" altLang="en-US" dirty="0"/>
          </a:p>
        </p:txBody>
      </p:sp>
    </p:spTree>
    <p:extLst>
      <p:ext uri="{BB962C8B-B14F-4D97-AF65-F5344CB8AC3E}">
        <p14:creationId xmlns:p14="http://schemas.microsoft.com/office/powerpoint/2010/main" val="2221722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64</a:t>
            </a:fld>
            <a:endParaRPr kumimoji="1" lang="ja-JP" altLang="en-US" dirty="0"/>
          </a:p>
        </p:txBody>
      </p:sp>
    </p:spTree>
    <p:extLst>
      <p:ext uri="{BB962C8B-B14F-4D97-AF65-F5344CB8AC3E}">
        <p14:creationId xmlns:p14="http://schemas.microsoft.com/office/powerpoint/2010/main" val="6607447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65</a:t>
            </a:fld>
            <a:endParaRPr kumimoji="1" lang="ja-JP" altLang="en-US" dirty="0"/>
          </a:p>
        </p:txBody>
      </p:sp>
    </p:spTree>
    <p:extLst>
      <p:ext uri="{BB962C8B-B14F-4D97-AF65-F5344CB8AC3E}">
        <p14:creationId xmlns:p14="http://schemas.microsoft.com/office/powerpoint/2010/main" val="65587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66</a:t>
            </a:fld>
            <a:endParaRPr kumimoji="1" lang="ja-JP" altLang="en-US" dirty="0"/>
          </a:p>
        </p:txBody>
      </p:sp>
    </p:spTree>
    <p:extLst>
      <p:ext uri="{BB962C8B-B14F-4D97-AF65-F5344CB8AC3E}">
        <p14:creationId xmlns:p14="http://schemas.microsoft.com/office/powerpoint/2010/main" val="20387184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汝の隣人を愛せよ</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67</a:t>
            </a:fld>
            <a:endParaRPr kumimoji="1" lang="ja-JP" altLang="en-US" dirty="0"/>
          </a:p>
        </p:txBody>
      </p:sp>
    </p:spTree>
    <p:extLst>
      <p:ext uri="{BB962C8B-B14F-4D97-AF65-F5344CB8AC3E}">
        <p14:creationId xmlns:p14="http://schemas.microsoft.com/office/powerpoint/2010/main" val="2552029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68</a:t>
            </a:fld>
            <a:endParaRPr kumimoji="1" lang="ja-JP" altLang="en-US" dirty="0"/>
          </a:p>
        </p:txBody>
      </p:sp>
    </p:spTree>
    <p:extLst>
      <p:ext uri="{BB962C8B-B14F-4D97-AF65-F5344CB8AC3E}">
        <p14:creationId xmlns:p14="http://schemas.microsoft.com/office/powerpoint/2010/main" val="2608574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69</a:t>
            </a:fld>
            <a:endParaRPr kumimoji="1" lang="ja-JP" altLang="en-US" dirty="0"/>
          </a:p>
        </p:txBody>
      </p:sp>
    </p:spTree>
    <p:extLst>
      <p:ext uri="{BB962C8B-B14F-4D97-AF65-F5344CB8AC3E}">
        <p14:creationId xmlns:p14="http://schemas.microsoft.com/office/powerpoint/2010/main" val="116304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DCAD96-A828-4572-A756-DE21049FE8B4}"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5834092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70</a:t>
            </a:fld>
            <a:endParaRPr kumimoji="1" lang="ja-JP" altLang="en-US" dirty="0"/>
          </a:p>
        </p:txBody>
      </p:sp>
    </p:spTree>
    <p:extLst>
      <p:ext uri="{BB962C8B-B14F-4D97-AF65-F5344CB8AC3E}">
        <p14:creationId xmlns:p14="http://schemas.microsoft.com/office/powerpoint/2010/main" val="5729196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71</a:t>
            </a:fld>
            <a:endParaRPr kumimoji="1" lang="ja-JP" altLang="en-US" dirty="0"/>
          </a:p>
        </p:txBody>
      </p:sp>
    </p:spTree>
    <p:extLst>
      <p:ext uri="{BB962C8B-B14F-4D97-AF65-F5344CB8AC3E}">
        <p14:creationId xmlns:p14="http://schemas.microsoft.com/office/powerpoint/2010/main" val="4182475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72</a:t>
            </a:fld>
            <a:endParaRPr kumimoji="1" lang="ja-JP" altLang="en-US" dirty="0"/>
          </a:p>
        </p:txBody>
      </p:sp>
    </p:spTree>
    <p:extLst>
      <p:ext uri="{BB962C8B-B14F-4D97-AF65-F5344CB8AC3E}">
        <p14:creationId xmlns:p14="http://schemas.microsoft.com/office/powerpoint/2010/main" val="3774282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73</a:t>
            </a:fld>
            <a:endParaRPr kumimoji="1" lang="ja-JP" altLang="en-US" dirty="0"/>
          </a:p>
        </p:txBody>
      </p:sp>
    </p:spTree>
    <p:extLst>
      <p:ext uri="{BB962C8B-B14F-4D97-AF65-F5344CB8AC3E}">
        <p14:creationId xmlns:p14="http://schemas.microsoft.com/office/powerpoint/2010/main" val="3210314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DCAD96-A828-4572-A756-DE21049FE8B4}" type="slidenum">
              <a:rPr lang="ja-JP" altLang="en-US" smtClean="0">
                <a:solidFill>
                  <a:prstClr val="black"/>
                </a:solidFill>
              </a:rPr>
              <a:pPr/>
              <a:t>74</a:t>
            </a:fld>
            <a:endParaRPr lang="ja-JP" altLang="en-US" dirty="0">
              <a:solidFill>
                <a:prstClr val="black"/>
              </a:solidFill>
            </a:endParaRPr>
          </a:p>
        </p:txBody>
      </p:sp>
    </p:spTree>
    <p:extLst>
      <p:ext uri="{BB962C8B-B14F-4D97-AF65-F5344CB8AC3E}">
        <p14:creationId xmlns:p14="http://schemas.microsoft.com/office/powerpoint/2010/main" val="1724696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75</a:t>
            </a:fld>
            <a:endParaRPr lang="ja-JP" altLang="en-US" dirty="0">
              <a:solidFill>
                <a:prstClr val="black"/>
              </a:solidFill>
            </a:endParaRPr>
          </a:p>
        </p:txBody>
      </p:sp>
    </p:spTree>
    <p:extLst>
      <p:ext uri="{BB962C8B-B14F-4D97-AF65-F5344CB8AC3E}">
        <p14:creationId xmlns:p14="http://schemas.microsoft.com/office/powerpoint/2010/main" val="3348804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76</a:t>
            </a:fld>
            <a:endParaRPr kumimoji="1" lang="ja-JP" altLang="en-US" dirty="0"/>
          </a:p>
        </p:txBody>
      </p:sp>
    </p:spTree>
    <p:extLst>
      <p:ext uri="{BB962C8B-B14F-4D97-AF65-F5344CB8AC3E}">
        <p14:creationId xmlns:p14="http://schemas.microsoft.com/office/powerpoint/2010/main" val="16234838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77</a:t>
            </a:fld>
            <a:endParaRPr lang="ja-JP" altLang="en-US" dirty="0">
              <a:solidFill>
                <a:prstClr val="black"/>
              </a:solidFill>
            </a:endParaRPr>
          </a:p>
        </p:txBody>
      </p:sp>
    </p:spTree>
    <p:extLst>
      <p:ext uri="{BB962C8B-B14F-4D97-AF65-F5344CB8AC3E}">
        <p14:creationId xmlns:p14="http://schemas.microsoft.com/office/powerpoint/2010/main" val="12483242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78</a:t>
            </a:fld>
            <a:endParaRPr kumimoji="1" lang="ja-JP" altLang="en-US" dirty="0"/>
          </a:p>
        </p:txBody>
      </p:sp>
    </p:spTree>
    <p:extLst>
      <p:ext uri="{BB962C8B-B14F-4D97-AF65-F5344CB8AC3E}">
        <p14:creationId xmlns:p14="http://schemas.microsoft.com/office/powerpoint/2010/main" val="150139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dirty="0" smtClean="0"/>
              <a:t>ロータリーグローバルリワードで賢く働く　</a:t>
            </a:r>
            <a:endParaRPr kumimoji="1" lang="en-US" altLang="ja-JP" dirty="0" smtClean="0"/>
          </a:p>
          <a:p>
            <a:r>
              <a:rPr kumimoji="1" lang="ja-JP" altLang="en-US" dirty="0" smtClean="0"/>
              <a:t>ＲＩ会長　</a:t>
            </a:r>
            <a:r>
              <a:rPr kumimoji="1" lang="en-US" altLang="ja-JP" dirty="0" smtClean="0"/>
              <a:t>K. R. </a:t>
            </a:r>
            <a:r>
              <a:rPr kumimoji="1" lang="ja-JP" altLang="en-US" dirty="0" smtClean="0"/>
              <a:t>ラビンドラン</a:t>
            </a:r>
          </a:p>
          <a:p>
            <a:r>
              <a:rPr kumimoji="1" lang="ja-JP" altLang="en-US" dirty="0" smtClean="0"/>
              <a:t>ラビンドラン会長は、「仕事が思うようにはかどらない時、</a:t>
            </a:r>
            <a:r>
              <a:rPr kumimoji="1" lang="en-US" altLang="ja-JP" dirty="0" smtClean="0"/>
              <a:t>2</a:t>
            </a:r>
            <a:r>
              <a:rPr kumimoji="1" lang="ja-JP" altLang="en-US" dirty="0" smtClean="0"/>
              <a:t>倍がんばろうとするのはごく自然な反応です。しかし、時として、問題の解決法はがむしゃらに働くことにではなく、賢く働くことにあったりします。道具を見直し、やり方を分析してみることです。リソースを最も効果的な方法で使っていますか？切れないおので薪を割ろうとしていませんか？」と述べています。そして、「今こそ、道具を研ぐ時が来たのです」と話し、「</a:t>
            </a:r>
            <a:r>
              <a:rPr kumimoji="1" lang="en-US" altLang="ja-JP" dirty="0" smtClean="0"/>
              <a:t>『</a:t>
            </a:r>
            <a:r>
              <a:rPr kumimoji="1" lang="ja-JP" altLang="en-US" dirty="0" smtClean="0"/>
              <a:t>入会を増やし、退会を減らすために、ロータリーの会員であることの価値をどう高められるか</a:t>
            </a:r>
            <a:r>
              <a:rPr kumimoji="1" lang="en-US" altLang="ja-JP" dirty="0" smtClean="0"/>
              <a:t>』</a:t>
            </a:r>
            <a:r>
              <a:rPr kumimoji="1" lang="ja-JP" altLang="en-US" dirty="0" smtClean="0"/>
              <a:t>と問うべきなのです」と、会員増強の方策について投げかけています。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98B85AD-6A28-48F7-91A3-8DCD03D7D438}"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92456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8B85AD-6A28-48F7-91A3-8DCD03D7D438}"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367949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3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17964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520786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434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8806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06982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5730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633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9605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4182583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95792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0198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401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747"/>
            <a:ext cx="27432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609600" y="27474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5633448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55685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10804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1518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10329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50286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68601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70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8295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782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8638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0178513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89565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32318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953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56683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52608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29749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016056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77372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73599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6809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5128124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04061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0400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9162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925091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333158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260356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71539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532861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96513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504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78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9617290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105942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60637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92246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73931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34599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82234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794544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36026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68314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9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3303399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9640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727178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37526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9771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21826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54337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30667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598837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0984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9440472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5829531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03590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803636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68147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900637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11234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888103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80885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86487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306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7317834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523017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50413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48374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065887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28849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92107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53037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0284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194947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07269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pPr/>
              <a:t>‹#›</a:t>
            </a:fld>
            <a:endParaRPr lang="en-US" dirty="0"/>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926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70572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215917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51346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68866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63711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64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57715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9385846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90300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79007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44954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608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36098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63522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36199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83339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21057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58504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42291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98492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6083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456541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9155517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6554782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629122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70908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07962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73880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532690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248138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46873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56293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4076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56191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42832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650523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8889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06661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9661551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00850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3757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61472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87130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1009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3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7902306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24129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96769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11264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60511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19748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88948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93165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287323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117693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1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354833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135245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66054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971565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352238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743544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05134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55781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72307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2985256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50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013"/>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38179568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2205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91020011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67139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02142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6435711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94912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071906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85070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7626173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729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8902294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96174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691884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41903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64853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56965276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177723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0121084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249092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996314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11973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white">
                  <a:tint val="75000"/>
                </a:prstClr>
              </a:solidFill>
            </a:endParaRPr>
          </a:p>
        </p:txBody>
      </p:sp>
      <p:sp>
        <p:nvSpPr>
          <p:cNvPr id="9" name="スライド番号プレースホルダ 8"/>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87512544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482393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2377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275169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61456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58856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4905647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0954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99549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25813179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52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white">
                  <a:tint val="75000"/>
                </a:prstClr>
              </a:solidFill>
            </a:endParaRPr>
          </a:p>
        </p:txBody>
      </p:sp>
      <p:sp>
        <p:nvSpPr>
          <p:cNvPr id="5" name="スライド番号プレースホルダ 4"/>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62502507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20539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4438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66561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52302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69856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682607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86988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8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05"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17896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8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0105"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376637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1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8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72236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white">
                  <a:tint val="75000"/>
                </a:prstClr>
              </a:solidFill>
            </a:endParaRPr>
          </a:p>
        </p:txBody>
      </p:sp>
      <p:sp>
        <p:nvSpPr>
          <p:cNvPr id="4" name="スライド番号プレースホルダ 3"/>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02327728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51939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892675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5981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02"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00"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41"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41"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3029182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392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7749" y="487392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28"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26"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392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01931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38471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689862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121800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6611790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5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5947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28875449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70519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8274485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474141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0825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642395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5852604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323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00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92937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49145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050837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751"/>
            <a:ext cx="27432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609600" y="27475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312857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solidFill>
                <a:prstClr val="white"/>
              </a:solidFill>
            </a:endParaRPr>
          </a:p>
        </p:txBody>
      </p:sp>
      <p:sp>
        <p:nvSpPr>
          <p:cNvPr id="8" name="フリーフォーム 7"/>
          <p:cNvSpPr>
            <a:spLocks/>
          </p:cNvSpPr>
          <p:nvPr/>
        </p:nvSpPr>
        <p:spPr bwMode="auto">
          <a:xfrm>
            <a:off x="8140703"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solidFill>
                <a:prstClr val="white"/>
              </a:solidFill>
            </a:endParaRPr>
          </a:p>
        </p:txBody>
      </p:sp>
      <p:sp>
        <p:nvSpPr>
          <p:cNvPr id="9" name="タイトル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日付プレースホルダ 29"/>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19" name="フッター プレースホルダ 18"/>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27" name="スライド番号プレースホルダ 2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0143620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a:t>マスター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0759330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solidFill>
                <a:prstClr val="white"/>
              </a:solidFill>
            </a:endParaRPr>
          </a:p>
        </p:txBody>
      </p:sp>
      <p:sp>
        <p:nvSpPr>
          <p:cNvPr id="9" name="フリーフォーム 8"/>
          <p:cNvSpPr>
            <a:spLocks/>
          </p:cNvSpPr>
          <p:nvPr/>
        </p:nvSpPr>
        <p:spPr bwMode="auto">
          <a:xfrm>
            <a:off x="8140703"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solidFill>
                <a:prstClr val="white"/>
              </a:solidFill>
            </a:endParaRPr>
          </a:p>
        </p:txBody>
      </p:sp>
      <p:sp>
        <p:nvSpPr>
          <p:cNvPr id="2" name="タイトル 1"/>
          <p:cNvSpPr>
            <a:spLocks noGrp="1"/>
          </p:cNvSpPr>
          <p:nvPr>
            <p:ph type="title"/>
          </p:nvPr>
        </p:nvSpPr>
        <p:spPr>
          <a:xfrm>
            <a:off x="914400" y="3583962"/>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a:t>マスター タイトルの書式設定</a:t>
            </a:r>
            <a:endParaRPr kumimoji="0" lang="en-US"/>
          </a:p>
        </p:txBody>
      </p:sp>
      <p:sp>
        <p:nvSpPr>
          <p:cNvPr id="3" name="テキスト プレースホルダ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35757808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9956800" cy="1143000"/>
          </a:xfrm>
        </p:spPr>
        <p:txBody>
          <a:bodyPr/>
          <a:lstStyle/>
          <a:p>
            <a:r>
              <a:rPr kumimoji="0" lang="ja-JP" altLang="en-US"/>
              <a:t>マスター タイトルの書式設定</a:t>
            </a:r>
            <a:endParaRPr kumimoji="0" lang="en-US"/>
          </a:p>
        </p:txBody>
      </p:sp>
      <p:sp>
        <p:nvSpPr>
          <p:cNvPr id="3" name="コンテンツ プレースホルダ 2"/>
          <p:cNvSpPr>
            <a:spLocks noGrp="1"/>
          </p:cNvSpPr>
          <p:nvPr>
            <p:ph sz="half" idx="1"/>
          </p:nvPr>
        </p:nvSpPr>
        <p:spPr>
          <a:xfrm>
            <a:off x="609600" y="1600206"/>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5689600" y="1600206"/>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77529407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10972800" cy="11430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 3"/>
          <p:cNvSpPr>
            <a:spLocks noGrp="1"/>
          </p:cNvSpPr>
          <p:nvPr>
            <p:ph type="body" sz="half" idx="3"/>
          </p:nvPr>
        </p:nvSpPr>
        <p:spPr>
          <a:xfrm>
            <a:off x="6193450"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6193450"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8" name="フッター プレースホルダ 7"/>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9" name="スライド番号プレースホルダ 8"/>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92628947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320"/>
            <a:ext cx="9960864" cy="1143000"/>
          </a:xfrm>
        </p:spPr>
        <p:txBody>
          <a:bodyPr anchor="ctr"/>
          <a:lstStyle>
            <a:lvl1pPr algn="l">
              <a:defRPr sz="4600"/>
            </a:lvl1pPr>
          </a:lstStyle>
          <a:p>
            <a:r>
              <a:rPr kumimoji="0" lang="ja-JP" altLang="en-US"/>
              <a:t>マスター タイトルの書式設定</a:t>
            </a:r>
            <a:endParaRPr kumimoji="0" lang="en-US"/>
          </a:p>
        </p:txBody>
      </p:sp>
      <p:sp>
        <p:nvSpPr>
          <p:cNvPr id="7" name="日付プレースホルダ 6"/>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8" name="スライド番号プレースホルダ 7"/>
          <p:cNvSpPr>
            <a:spLocks noGrp="1"/>
          </p:cNvSpPr>
          <p:nvPr>
            <p:ph type="sldNum" sz="quarter" idx="11"/>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
        <p:nvSpPr>
          <p:cNvPr id="9" name="フッター プレースホルダ 8"/>
          <p:cNvSpPr>
            <a:spLocks noGrp="1"/>
          </p:cNvSpPr>
          <p:nvPr>
            <p:ph type="ftr" sz="quarter" idx="12"/>
          </p:nvPr>
        </p:nvSpPr>
        <p:spPr/>
        <p:txBody>
          <a:bodyPr/>
          <a:lstStyle/>
          <a:p>
            <a:endParaRPr kumimoji="1" lang="ja-JP" altLang="en-US" dirty="0">
              <a:solidFill>
                <a:srgbClr val="7DAA50">
                  <a:shade val="50000"/>
                </a:srgbClr>
              </a:solidFill>
            </a:endParaRPr>
          </a:p>
        </p:txBody>
      </p:sp>
    </p:spTree>
    <p:extLst>
      <p:ext uri="{BB962C8B-B14F-4D97-AF65-F5344CB8AC3E}">
        <p14:creationId xmlns:p14="http://schemas.microsoft.com/office/powerpoint/2010/main" val="4942280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3" name="フッター プレースホルダ 2"/>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4" name="スライド番号プレースホルダ 3"/>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5267793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475243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ja-JP" altLang="en-US"/>
              <a:t>マスター タイトルの書式設定</a:t>
            </a:r>
            <a:endParaRPr kumimoji="0" lang="en-US"/>
          </a:p>
        </p:txBody>
      </p:sp>
      <p:sp>
        <p:nvSpPr>
          <p:cNvPr id="3" name="テキスト プレースホルダ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a:xfrm>
            <a:off x="10875264" y="6422189"/>
            <a:ext cx="1016000" cy="365125"/>
          </a:xfrm>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95718460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ja-JP" altLang="en-US"/>
              <a:t>マスター タイトルの書式設定</a:t>
            </a:r>
            <a:endParaRPr kumimoji="0" lang="en-US"/>
          </a:p>
        </p:txBody>
      </p:sp>
      <p:sp>
        <p:nvSpPr>
          <p:cNvPr id="3" name="図プレースホルダ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dirty="0"/>
              <a:t>アイコンをクリックして図を追加</a:t>
            </a:r>
            <a:endParaRPr kumimoji="0" lang="en-US" dirty="0"/>
          </a:p>
        </p:txBody>
      </p:sp>
      <p:sp>
        <p:nvSpPr>
          <p:cNvPr id="4" name="テキスト プレースホルダ 3"/>
          <p:cNvSpPr>
            <a:spLocks noGrp="1"/>
          </p:cNvSpPr>
          <p:nvPr>
            <p:ph type="body" sz="half" idx="2"/>
          </p:nvPr>
        </p:nvSpPr>
        <p:spPr>
          <a:xfrm>
            <a:off x="7408980"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 4"/>
          <p:cNvSpPr>
            <a:spLocks noGrp="1"/>
          </p:cNvSpPr>
          <p:nvPr>
            <p:ph type="dt" sz="half" idx="10"/>
          </p:nvPr>
        </p:nvSpPr>
        <p:spPr>
          <a:xfrm>
            <a:off x="609600" y="6422189"/>
            <a:ext cx="2844800" cy="365125"/>
          </a:xfrm>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79603382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96705801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763"/>
            <a:ext cx="2743200" cy="5851525"/>
          </a:xfrm>
        </p:spPr>
        <p:txBody>
          <a:bodyPr vert="eaVert"/>
          <a:lstStyle/>
          <a:p>
            <a:r>
              <a:rPr kumimoji="0" lang="ja-JP" altLang="en-US"/>
              <a:t>マスター タイトルの書式設定</a:t>
            </a:r>
            <a:endParaRPr kumimoji="0" lang="en-US"/>
          </a:p>
        </p:txBody>
      </p:sp>
      <p:sp>
        <p:nvSpPr>
          <p:cNvPr id="3" name="縦書きテキスト プレースホルダ 2"/>
          <p:cNvSpPr>
            <a:spLocks noGrp="1"/>
          </p:cNvSpPr>
          <p:nvPr>
            <p:ph type="body" orient="vert" idx="1"/>
          </p:nvPr>
        </p:nvSpPr>
        <p:spPr>
          <a:xfrm>
            <a:off x="609600" y="274763"/>
            <a:ext cx="8026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55661868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4782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22149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862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082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9303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422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4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61934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8" name="フッター プレースホルダ 7"/>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9" name="スライド番号プレースホルダ 8"/>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616516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32579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4819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414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6572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0998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225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0213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0257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9637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313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4" name="フッター プレースホルダ 3"/>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5" name="スライド番号プレースホルダ 4"/>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187353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30199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6050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4495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70072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09848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4761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9649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887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7674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56746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3" name="フッター プレースホルダ 2"/>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4" name="スライド番号プレースホルダ 3"/>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3938515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2826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04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6882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1464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3055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7989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854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070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3308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51776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4766733" y="2731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35846127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230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0398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32784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831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27569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92751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654132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29689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03"/>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6227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8212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6" name="フッター プレースホルダ 5"/>
          <p:cNvSpPr>
            <a:spLocks noGrp="1"/>
          </p:cNvSpPr>
          <p:nvPr>
            <p:ph type="ftr" sz="quarter" idx="11"/>
          </p:nvPr>
        </p:nvSpPr>
        <p:spPr/>
        <p:txBody>
          <a:bodyPr/>
          <a:lstStyle/>
          <a:p>
            <a:endParaRPr kumimoji="1" lang="ja-JP" altLang="en-US" dirty="0">
              <a:solidFill>
                <a:srgbClr val="7DAA50">
                  <a:shade val="50000"/>
                </a:srgbClr>
              </a:solidFill>
            </a:endParaRPr>
          </a:p>
        </p:txBody>
      </p:sp>
      <p:sp>
        <p:nvSpPr>
          <p:cNvPr id="7" name="スライド番号プレースホルダ 6"/>
          <p:cNvSpPr>
            <a:spLocks noGrp="1"/>
          </p:cNvSpPr>
          <p:nvPr>
            <p:ph type="sldNum" sz="quarter" idx="12"/>
          </p:nvPr>
        </p:nvSpPr>
        <p:spPr/>
        <p:txBody>
          <a:body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14408739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8"/>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03"/>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4350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4843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75790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0842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3"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18533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4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62" y="487394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41"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4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4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60010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64254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01384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172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98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slideLayout" Target="../slideLayouts/slideLayout233.xml"/><Relationship Id="rId26" Type="http://schemas.openxmlformats.org/officeDocument/2006/relationships/slideLayout" Target="../slideLayouts/slideLayout241.xml"/><Relationship Id="rId3" Type="http://schemas.openxmlformats.org/officeDocument/2006/relationships/slideLayout" Target="../slideLayouts/slideLayout218.xml"/><Relationship Id="rId21" Type="http://schemas.openxmlformats.org/officeDocument/2006/relationships/slideLayout" Target="../slideLayouts/slideLayout236.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5" Type="http://schemas.openxmlformats.org/officeDocument/2006/relationships/slideLayout" Target="../slideLayouts/slideLayout240.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slideLayout" Target="../slideLayouts/slideLayout235.xml"/><Relationship Id="rId29" Type="http://schemas.openxmlformats.org/officeDocument/2006/relationships/image" Target="../media/image10.pn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24" Type="http://schemas.openxmlformats.org/officeDocument/2006/relationships/slideLayout" Target="../slideLayouts/slideLayout239.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slideLayout" Target="../slideLayouts/slideLayout238.xml"/><Relationship Id="rId28" Type="http://schemas.openxmlformats.org/officeDocument/2006/relationships/theme" Target="../theme/theme10.xml"/><Relationship Id="rId10" Type="http://schemas.openxmlformats.org/officeDocument/2006/relationships/slideLayout" Target="../slideLayouts/slideLayout225.xml"/><Relationship Id="rId19" Type="http://schemas.openxmlformats.org/officeDocument/2006/relationships/slideLayout" Target="../slideLayouts/slideLayout234.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slideLayout" Target="../slideLayouts/slideLayout237.xml"/><Relationship Id="rId27" Type="http://schemas.openxmlformats.org/officeDocument/2006/relationships/slideLayout" Target="../slideLayouts/slideLayout2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image" Target="../media/image10.png"/><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theme" Target="../theme/theme11.xm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slideLayout" Target="../slideLayouts/slideLayout287.xml"/><Relationship Id="rId26" Type="http://schemas.openxmlformats.org/officeDocument/2006/relationships/slideLayout" Target="../slideLayouts/slideLayout295.xml"/><Relationship Id="rId3" Type="http://schemas.openxmlformats.org/officeDocument/2006/relationships/slideLayout" Target="../slideLayouts/slideLayout272.xml"/><Relationship Id="rId21" Type="http://schemas.openxmlformats.org/officeDocument/2006/relationships/slideLayout" Target="../slideLayouts/slideLayout290.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slideLayout" Target="../slideLayouts/slideLayout286.xml"/><Relationship Id="rId25" Type="http://schemas.openxmlformats.org/officeDocument/2006/relationships/slideLayout" Target="../slideLayouts/slideLayout294.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20" Type="http://schemas.openxmlformats.org/officeDocument/2006/relationships/slideLayout" Target="../slideLayouts/slideLayout289.xml"/><Relationship Id="rId29" Type="http://schemas.openxmlformats.org/officeDocument/2006/relationships/image" Target="../media/image10.pn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24" Type="http://schemas.openxmlformats.org/officeDocument/2006/relationships/slideLayout" Target="../slideLayouts/slideLayout293.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23" Type="http://schemas.openxmlformats.org/officeDocument/2006/relationships/slideLayout" Target="../slideLayouts/slideLayout292.xml"/><Relationship Id="rId28" Type="http://schemas.openxmlformats.org/officeDocument/2006/relationships/theme" Target="../theme/theme12.xml"/><Relationship Id="rId10" Type="http://schemas.openxmlformats.org/officeDocument/2006/relationships/slideLayout" Target="../slideLayouts/slideLayout279.xml"/><Relationship Id="rId19" Type="http://schemas.openxmlformats.org/officeDocument/2006/relationships/slideLayout" Target="../slideLayouts/slideLayout288.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 Id="rId22" Type="http://schemas.openxmlformats.org/officeDocument/2006/relationships/slideLayout" Target="../slideLayouts/slideLayout291.xml"/><Relationship Id="rId27" Type="http://schemas.openxmlformats.org/officeDocument/2006/relationships/slideLayout" Target="../slideLayouts/slideLayout2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image" Target="../media/image10.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image" Target="../media/image10.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theme" Target="../theme/theme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image" Target="../media/image10.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theme" Target="../theme/theme6.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image" Target="../media/image10.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theme" Target="../theme/theme7.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image" Target="../media/image10.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theme" Target="../theme/theme8.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image" Target="../media/image10.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theme" Target="../theme/theme9.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4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5" name="フッター プレースホルダ 4"/>
          <p:cNvSpPr>
            <a:spLocks noGrp="1"/>
          </p:cNvSpPr>
          <p:nvPr>
            <p:ph type="ftr" sz="quarter" idx="3"/>
          </p:nvPr>
        </p:nvSpPr>
        <p:spPr>
          <a:xfrm>
            <a:off x="4165600" y="63564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solidFill>
                <a:srgbClr val="7DAA50">
                  <a:shade val="50000"/>
                </a:srgbClr>
              </a:solidFill>
            </a:endParaRPr>
          </a:p>
        </p:txBody>
      </p:sp>
      <p:sp>
        <p:nvSpPr>
          <p:cNvPr id="6" name="スライド番号プレースホルダ 5"/>
          <p:cNvSpPr>
            <a:spLocks noGrp="1"/>
          </p:cNvSpPr>
          <p:nvPr>
            <p:ph type="sldNum" sz="quarter" idx="4"/>
          </p:nvPr>
        </p:nvSpPr>
        <p:spPr>
          <a:xfrm>
            <a:off x="8737600" y="63564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35305491"/>
      </p:ext>
    </p:extLst>
  </p:cSld>
  <p:clrMap bg1="dk1" tx1="lt1" bg2="dk2" tx2="lt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3945" r:id="rId12"/>
    <p:sldLayoutId id="2147483946" r:id="rId13"/>
    <p:sldLayoutId id="2147483947" r:id="rId14"/>
    <p:sldLayoutId id="2147483948" r:id="rId15"/>
    <p:sldLayoutId id="2147483949" r:id="rId16"/>
    <p:sldLayoutId id="2147483950" r:id="rId17"/>
    <p:sldLayoutId id="2147483952" r:id="rId18"/>
    <p:sldLayoutId id="2147483955" r:id="rId19"/>
    <p:sldLayoutId id="2147483956" r:id="rId20"/>
    <p:sldLayoutId id="2147483995" r:id="rId2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7890710"/>
      </p:ext>
    </p:extLst>
  </p:cSld>
  <p:clrMap bg1="dk1" tx1="lt1" bg2="dk2" tx2="lt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 id="2147485316" r:id="rId12"/>
    <p:sldLayoutId id="2147485317" r:id="rId13"/>
    <p:sldLayoutId id="2147485318" r:id="rId14"/>
    <p:sldLayoutId id="2147485319" r:id="rId15"/>
    <p:sldLayoutId id="2147485320" r:id="rId16"/>
    <p:sldLayoutId id="2147485321" r:id="rId17"/>
    <p:sldLayoutId id="2147485322" r:id="rId18"/>
    <p:sldLayoutId id="2147485323" r:id="rId19"/>
    <p:sldLayoutId id="2147485324" r:id="rId20"/>
    <p:sldLayoutId id="2147485325" r:id="rId21"/>
    <p:sldLayoutId id="2147485326" r:id="rId22"/>
    <p:sldLayoutId id="2147485327" r:id="rId23"/>
    <p:sldLayoutId id="2147485328" r:id="rId24"/>
    <p:sldLayoutId id="2147485329" r:id="rId25"/>
    <p:sldLayoutId id="2147485330" r:id="rId26"/>
    <p:sldLayoutId id="2147485331"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44958878"/>
      </p:ext>
    </p:extLst>
  </p:cSld>
  <p:clrMap bg1="dk1" tx1="lt1" bg2="dk2" tx2="lt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 id="2147485344" r:id="rId12"/>
    <p:sldLayoutId id="2147485345" r:id="rId13"/>
    <p:sldLayoutId id="2147485346" r:id="rId14"/>
    <p:sldLayoutId id="2147485347" r:id="rId15"/>
    <p:sldLayoutId id="2147485348" r:id="rId16"/>
    <p:sldLayoutId id="2147485349" r:id="rId17"/>
    <p:sldLayoutId id="2147485350" r:id="rId18"/>
    <p:sldLayoutId id="2147485351" r:id="rId19"/>
    <p:sldLayoutId id="2147485352" r:id="rId20"/>
    <p:sldLayoutId id="2147485353" r:id="rId21"/>
    <p:sldLayoutId id="2147485354" r:id="rId22"/>
    <p:sldLayoutId id="2147485355" r:id="rId23"/>
    <p:sldLayoutId id="2147485356" r:id="rId24"/>
    <p:sldLayoutId id="2147485357" r:id="rId25"/>
    <p:sldLayoutId id="2147485358" r:id="rId26"/>
    <p:sldLayoutId id="2147485359"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0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0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0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92067873"/>
      </p:ext>
    </p:extLst>
  </p:cSld>
  <p:clrMap bg1="dk1" tx1="lt1" bg2="dk2" tx2="lt2" accent1="accent1" accent2="accent2" accent3="accent3" accent4="accent4" accent5="accent5" accent6="accent6" hlink="hlink" folHlink="folHlink"/>
  <p:sldLayoutIdLst>
    <p:sldLayoutId id="2147485361"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 id="2147485372" r:id="rId12"/>
    <p:sldLayoutId id="2147485373" r:id="rId13"/>
    <p:sldLayoutId id="2147485374" r:id="rId14"/>
    <p:sldLayoutId id="2147485375" r:id="rId15"/>
    <p:sldLayoutId id="2147485376" r:id="rId16"/>
    <p:sldLayoutId id="2147485377" r:id="rId17"/>
    <p:sldLayoutId id="2147485378" r:id="rId18"/>
    <p:sldLayoutId id="2147485379" r:id="rId19"/>
    <p:sldLayoutId id="2147485380" r:id="rId20"/>
    <p:sldLayoutId id="2147485381" r:id="rId21"/>
    <p:sldLayoutId id="2147485382" r:id="rId22"/>
    <p:sldLayoutId id="2147485383" r:id="rId23"/>
    <p:sldLayoutId id="2147485384" r:id="rId24"/>
    <p:sldLayoutId id="2147485385" r:id="rId25"/>
    <p:sldLayoutId id="2147485386" r:id="rId26"/>
    <p:sldLayoutId id="2147485387"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4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BF1A7-832F-4025-862E-0DD278F2E05F}" type="datetimeFigureOut">
              <a:rPr lang="ja-JP" altLang="en-US" smtClean="0">
                <a:solidFill>
                  <a:prstClr val="white">
                    <a:tint val="75000"/>
                  </a:prstClr>
                </a:solidFill>
              </a:rPr>
              <a:pPr/>
              <a:t>2017/6/2</a:t>
            </a:fld>
            <a:endParaRPr lang="ja-JP" altLang="en-US" dirty="0">
              <a:solidFill>
                <a:prstClr val="white">
                  <a:tint val="75000"/>
                </a:prstClr>
              </a:solidFill>
            </a:endParaRPr>
          </a:p>
        </p:txBody>
      </p:sp>
      <p:sp>
        <p:nvSpPr>
          <p:cNvPr id="5" name="フッター プレースホルダ 4"/>
          <p:cNvSpPr>
            <a:spLocks noGrp="1"/>
          </p:cNvSpPr>
          <p:nvPr>
            <p:ph type="ftr" sz="quarter" idx="3"/>
          </p:nvPr>
        </p:nvSpPr>
        <p:spPr>
          <a:xfrm>
            <a:off x="4165600" y="63564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4"/>
          </p:nvPr>
        </p:nvSpPr>
        <p:spPr>
          <a:xfrm>
            <a:off x="8737600" y="63564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52023-85B7-4DB5-9397-909AAD4288C6}"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110466703"/>
      </p:ext>
    </p:extLst>
  </p:cSld>
  <p:clrMap bg1="dk1" tx1="lt1" bg2="dk2" tx2="lt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solidFill>
                <a:prstClr val="white"/>
              </a:solidFill>
            </a:endParaRPr>
          </a:p>
        </p:txBody>
      </p:sp>
      <p:sp>
        <p:nvSpPr>
          <p:cNvPr id="16" name="フリーフォーム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solidFill>
                <a:prstClr val="white"/>
              </a:solidFill>
            </a:endParaRPr>
          </a:p>
        </p:txBody>
      </p:sp>
      <p:sp>
        <p:nvSpPr>
          <p:cNvPr id="9" name="タイトル プレースホルダ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ja-JP" altLang="en-US"/>
              <a:t>マスタ タイトルの書式設定</a:t>
            </a:r>
            <a:endParaRPr kumimoji="0" lang="en-US"/>
          </a:p>
        </p:txBody>
      </p:sp>
      <p:sp>
        <p:nvSpPr>
          <p:cNvPr id="30" name="テキスト プレースホルダ 29"/>
          <p:cNvSpPr>
            <a:spLocks noGrp="1"/>
          </p:cNvSpPr>
          <p:nvPr>
            <p:ph type="body" idx="1"/>
          </p:nvPr>
        </p:nvSpPr>
        <p:spPr>
          <a:xfrm>
            <a:off x="609600" y="1600206"/>
            <a:ext cx="9956800" cy="4525963"/>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 9"/>
          <p:cNvSpPr>
            <a:spLocks noGrp="1"/>
          </p:cNvSpPr>
          <p:nvPr>
            <p:ph type="dt" sz="half" idx="2"/>
          </p:nvPr>
        </p:nvSpPr>
        <p:spPr>
          <a:xfrm>
            <a:off x="609600" y="6422187"/>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4010358-4404-4392-9674-09F3961169DE}" type="datetimeFigureOut">
              <a:rPr kumimoji="1" lang="ja-JP" altLang="en-US" smtClean="0">
                <a:solidFill>
                  <a:srgbClr val="7DAA50">
                    <a:shade val="50000"/>
                  </a:srgbClr>
                </a:solidFill>
              </a:rPr>
              <a:pPr/>
              <a:t>2017/6/2</a:t>
            </a:fld>
            <a:endParaRPr kumimoji="1" lang="ja-JP" altLang="en-US" dirty="0">
              <a:solidFill>
                <a:srgbClr val="7DAA50">
                  <a:shade val="50000"/>
                </a:srgbClr>
              </a:solidFill>
            </a:endParaRPr>
          </a:p>
        </p:txBody>
      </p:sp>
      <p:sp>
        <p:nvSpPr>
          <p:cNvPr id="22" name="フッター プレースホルダ 21"/>
          <p:cNvSpPr>
            <a:spLocks noGrp="1"/>
          </p:cNvSpPr>
          <p:nvPr>
            <p:ph type="ftr" sz="quarter" idx="3"/>
          </p:nvPr>
        </p:nvSpPr>
        <p:spPr>
          <a:xfrm>
            <a:off x="4165600" y="6422187"/>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kumimoji="1" lang="ja-JP" altLang="en-US" dirty="0">
              <a:solidFill>
                <a:srgbClr val="7DAA50">
                  <a:shade val="50000"/>
                </a:srgbClr>
              </a:solidFill>
            </a:endParaRPr>
          </a:p>
        </p:txBody>
      </p:sp>
      <p:sp>
        <p:nvSpPr>
          <p:cNvPr id="18" name="スライド番号プレースホルダ 17"/>
          <p:cNvSpPr>
            <a:spLocks noGrp="1"/>
          </p:cNvSpPr>
          <p:nvPr>
            <p:ph type="sldNum" sz="quarter" idx="4"/>
          </p:nvPr>
        </p:nvSpPr>
        <p:spPr>
          <a:xfrm>
            <a:off x="10871200" y="6422187"/>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E60940-6AA3-4E67-8FC4-13F35A5EFB0F}" type="slidenum">
              <a:rPr kumimoji="1" lang="ja-JP" altLang="en-US" smtClean="0">
                <a:solidFill>
                  <a:srgbClr val="7DAA50">
                    <a:shade val="50000"/>
                  </a:srgbClr>
                </a:solidFill>
              </a:rPr>
              <a:pPr/>
              <a:t>‹#›</a:t>
            </a:fld>
            <a:endParaRPr kumimoji="1" lang="ja-JP" altLang="en-US" dirty="0">
              <a:solidFill>
                <a:srgbClr val="7DAA50">
                  <a:shade val="50000"/>
                </a:srgbClr>
              </a:solidFill>
            </a:endParaRPr>
          </a:p>
        </p:txBody>
      </p:sp>
    </p:spTree>
    <p:extLst>
      <p:ext uri="{BB962C8B-B14F-4D97-AF65-F5344CB8AC3E}">
        <p14:creationId xmlns:p14="http://schemas.microsoft.com/office/powerpoint/2010/main" val="2036912521"/>
      </p:ext>
    </p:extLst>
  </p:cSld>
  <p:clrMap bg1="dk1" tx1="lt1" bg2="dk2"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ransition/>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1281457"/>
      </p:ext>
    </p:extLst>
  </p:cSld>
  <p:clrMap bg1="dk1" tx1="lt1" bg2="dk2" tx2="lt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 id="2147484732" r:id="rId13"/>
    <p:sldLayoutId id="2147484733" r:id="rId14"/>
    <p:sldLayoutId id="2147484734" r:id="rId15"/>
    <p:sldLayoutId id="2147484735" r:id="rId16"/>
    <p:sldLayoutId id="2147484736" r:id="rId17"/>
    <p:sldLayoutId id="2147484737" r:id="rId18"/>
    <p:sldLayoutId id="2147484738" r:id="rId19"/>
    <p:sldLayoutId id="2147484739" r:id="rId20"/>
    <p:sldLayoutId id="2147484740" r:id="rId21"/>
    <p:sldLayoutId id="2147484741" r:id="rId22"/>
    <p:sldLayoutId id="2147484742" r:id="rId23"/>
    <p:sldLayoutId id="2147484743" r:id="rId24"/>
    <p:sldLayoutId id="2147484744" r:id="rId25"/>
    <p:sldLayoutId id="2147484745" r:id="rId26"/>
    <p:sldLayoutId id="2147484753" r:id="rId27"/>
    <p:sldLayoutId id="2147484800" r:id="rId28"/>
    <p:sldLayoutId id="2147484801" r:id="rId29"/>
    <p:sldLayoutId id="2147484802" r:id="rId30"/>
    <p:sldLayoutId id="2147484803" r:id="rId31"/>
    <p:sldLayoutId id="2147484804" r:id="rId32"/>
    <p:sldLayoutId id="2147484805" r:id="rId33"/>
    <p:sldLayoutId id="2147484806" r:id="rId34"/>
    <p:sldLayoutId id="2147484807" r:id="rId35"/>
    <p:sldLayoutId id="2147484808" r:id="rId36"/>
    <p:sldLayoutId id="2147484816" r:id="rId3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0130276"/>
      </p:ext>
    </p:extLst>
  </p:cSld>
  <p:clrMap bg1="dk1" tx1="lt1" bg2="dk2" tx2="lt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 id="2147484861" r:id="rId16"/>
    <p:sldLayoutId id="2147484862" r:id="rId17"/>
    <p:sldLayoutId id="2147484863" r:id="rId18"/>
    <p:sldLayoutId id="2147484864" r:id="rId19"/>
    <p:sldLayoutId id="2147484865" r:id="rId20"/>
    <p:sldLayoutId id="2147484866" r:id="rId21"/>
    <p:sldLayoutId id="2147484867" r:id="rId22"/>
    <p:sldLayoutId id="2147484868" r:id="rId23"/>
    <p:sldLayoutId id="2147484869" r:id="rId24"/>
    <p:sldLayoutId id="2147484870" r:id="rId25"/>
    <p:sldLayoutId id="2147484871" r:id="rId26"/>
    <p:sldLayoutId id="2147484879"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6667791"/>
      </p:ext>
    </p:extLst>
  </p:cSld>
  <p:clrMap bg1="dk1" tx1="lt1" bg2="dk2" tx2="lt2" accent1="accent1" accent2="accent2" accent3="accent3" accent4="accent4" accent5="accent5" accent6="accent6" hlink="hlink" folHlink="folHlink"/>
  <p:sldLayoutIdLst>
    <p:sldLayoutId id="2147485098" r:id="rId1"/>
    <p:sldLayoutId id="2147485099" r:id="rId2"/>
    <p:sldLayoutId id="2147485100" r:id="rId3"/>
    <p:sldLayoutId id="2147485101" r:id="rId4"/>
    <p:sldLayoutId id="2147485102" r:id="rId5"/>
    <p:sldLayoutId id="2147485103" r:id="rId6"/>
    <p:sldLayoutId id="2147485104" r:id="rId7"/>
    <p:sldLayoutId id="2147485105" r:id="rId8"/>
    <p:sldLayoutId id="2147485106" r:id="rId9"/>
    <p:sldLayoutId id="2147485107" r:id="rId10"/>
    <p:sldLayoutId id="2147485108" r:id="rId11"/>
    <p:sldLayoutId id="2147485109" r:id="rId12"/>
    <p:sldLayoutId id="2147485110" r:id="rId13"/>
    <p:sldLayoutId id="2147485111" r:id="rId14"/>
    <p:sldLayoutId id="2147485112" r:id="rId15"/>
    <p:sldLayoutId id="2147485113" r:id="rId16"/>
    <p:sldLayoutId id="2147485114" r:id="rId17"/>
    <p:sldLayoutId id="2147485115" r:id="rId18"/>
    <p:sldLayoutId id="2147485116" r:id="rId19"/>
    <p:sldLayoutId id="2147485117" r:id="rId20"/>
    <p:sldLayoutId id="2147485118" r:id="rId21"/>
    <p:sldLayoutId id="2147485119" r:id="rId22"/>
    <p:sldLayoutId id="2147485120" r:id="rId23"/>
    <p:sldLayoutId id="2147485121" r:id="rId24"/>
    <p:sldLayoutId id="2147485122" r:id="rId25"/>
    <p:sldLayoutId id="2147485123" r:id="rId26"/>
    <p:sldLayoutId id="2147485131"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37876825"/>
      </p:ext>
    </p:extLst>
  </p:cSld>
  <p:clrMap bg1="dk1" tx1="lt1" bg2="dk2" tx2="lt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172" r:id="rId12"/>
    <p:sldLayoutId id="2147485173" r:id="rId13"/>
    <p:sldLayoutId id="2147485174" r:id="rId14"/>
    <p:sldLayoutId id="2147485175" r:id="rId15"/>
    <p:sldLayoutId id="2147485176" r:id="rId16"/>
    <p:sldLayoutId id="2147485177" r:id="rId17"/>
    <p:sldLayoutId id="2147485178" r:id="rId18"/>
    <p:sldLayoutId id="2147485179" r:id="rId19"/>
    <p:sldLayoutId id="2147485180" r:id="rId20"/>
    <p:sldLayoutId id="2147485181" r:id="rId21"/>
    <p:sldLayoutId id="2147485182" r:id="rId22"/>
    <p:sldLayoutId id="2147485183" r:id="rId23"/>
    <p:sldLayoutId id="2147485184" r:id="rId24"/>
    <p:sldLayoutId id="2147485185" r:id="rId25"/>
    <p:sldLayoutId id="2147485186" r:id="rId26"/>
    <p:sldLayoutId id="2147485194"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474769"/>
      </p:ext>
    </p:extLst>
  </p:cSld>
  <p:clrMap bg1="dk1" tx1="lt1" bg2="dk2" tx2="lt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 id="2147485239" r:id="rId16"/>
    <p:sldLayoutId id="2147485240" r:id="rId17"/>
    <p:sldLayoutId id="2147485241" r:id="rId18"/>
    <p:sldLayoutId id="2147485242" r:id="rId19"/>
    <p:sldLayoutId id="2147485243" r:id="rId20"/>
    <p:sldLayoutId id="2147485244" r:id="rId21"/>
    <p:sldLayoutId id="2147485245" r:id="rId22"/>
    <p:sldLayoutId id="2147485246" r:id="rId23"/>
    <p:sldLayoutId id="2147485247" r:id="rId24"/>
    <p:sldLayoutId id="2147485248" r:id="rId25"/>
    <p:sldLayoutId id="2147485249" r:id="rId26"/>
    <p:sldLayoutId id="2147485257"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8"/>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2017/6/2</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8"/>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8"/>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53044011"/>
      </p:ext>
    </p:extLst>
  </p:cSld>
  <p:clrMap bg1="dk1" tx1="lt1" bg2="dk2" tx2="lt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 id="2147485292" r:id="rId16"/>
    <p:sldLayoutId id="2147485293" r:id="rId17"/>
    <p:sldLayoutId id="2147485294" r:id="rId18"/>
    <p:sldLayoutId id="2147485295" r:id="rId19"/>
    <p:sldLayoutId id="2147485296" r:id="rId20"/>
    <p:sldLayoutId id="2147485297" r:id="rId21"/>
    <p:sldLayoutId id="2147485298" r:id="rId22"/>
    <p:sldLayoutId id="2147485299" r:id="rId23"/>
    <p:sldLayoutId id="2147485300" r:id="rId24"/>
    <p:sldLayoutId id="2147485301" r:id="rId25"/>
    <p:sldLayoutId id="2147485302" r:id="rId26"/>
    <p:sldLayoutId id="2147485303"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6.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7.xml"/><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254382" y="3188677"/>
            <a:ext cx="10060103" cy="2809000"/>
          </a:xfrm>
        </p:spPr>
        <p:txBody>
          <a:bodyPr>
            <a:normAutofit fontScale="90000"/>
          </a:bodyPr>
          <a:lstStyle/>
          <a:p>
            <a:pPr lvl="0">
              <a:lnSpc>
                <a:spcPct val="100000"/>
              </a:lnSpc>
              <a:spcBef>
                <a:spcPts val="0"/>
              </a:spcBef>
            </a:pP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回源流セミナー </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 </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尼崎</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prstClr val="white"/>
                </a:solidFill>
                <a:latin typeface="メイリオ" panose="020B0604030504040204" pitchFamily="50" charset="-128"/>
                <a:ea typeface="メイリオ" panose="020B0604030504040204" pitchFamily="50" charset="-128"/>
                <a:cs typeface="+mn-cs"/>
              </a:rPr>
              <a:t/>
            </a:r>
            <a:br>
              <a:rPr lang="ja-JP" altLang="en-US" sz="3600" b="1" dirty="0">
                <a:solidFill>
                  <a:prstClr val="white"/>
                </a:solidFill>
                <a:latin typeface="メイリオ" panose="020B0604030504040204" pitchFamily="50" charset="-128"/>
                <a:ea typeface="メイリオ" panose="020B0604030504040204" pitchFamily="50" charset="-128"/>
                <a:cs typeface="+mn-cs"/>
              </a:rPr>
            </a:br>
            <a:r>
              <a:rPr lang="ja-JP" altLang="en-US" b="1">
                <a:solidFill>
                  <a:srgbClr val="FFFF00"/>
                </a:solidFill>
              </a:rPr>
              <a:t/>
            </a:r>
            <a:br>
              <a:rPr lang="ja-JP" altLang="en-US" b="1">
                <a:solidFill>
                  <a:srgbClr val="FFFF00"/>
                </a:solidFill>
              </a:rPr>
            </a:br>
            <a:r>
              <a:rPr lang="ja-JP" altLang="en-US" b="1" smtClean="0">
                <a:solidFill>
                  <a:srgbClr val="FFFF00"/>
                </a:solidFill>
              </a:rPr>
              <a:t>　</a:t>
            </a:r>
            <a:r>
              <a:rPr lang="ja-JP" altLang="en-US" sz="6000" b="1"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a:t>
            </a:r>
            <a:br>
              <a:rPr lang="ja-JP" altLang="en-US" sz="6000" b="1"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000" b="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000" b="1"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来し方</a:t>
            </a:r>
            <a:r>
              <a:rPr lang="ja-JP" altLang="en-US" sz="6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行く末」</a:t>
            </a:r>
            <a:r>
              <a:rPr kumimoji="1" lang="ja-JP" altLang="en-US" sz="6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6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r>
              <a:rPr lang="en-US" altLang="ja-JP" sz="3600" b="1" dirty="0">
                <a:solidFill>
                  <a:prstClr val="white"/>
                </a:solidFill>
                <a:latin typeface="メイリオ" panose="020B0604030504040204" pitchFamily="50" charset="-128"/>
                <a:ea typeface="メイリオ" panose="020B0604030504040204" pitchFamily="50" charset="-128"/>
                <a:cs typeface="+mn-cs"/>
              </a:rPr>
              <a:t>2017</a:t>
            </a:r>
            <a:r>
              <a:rPr lang="ja-JP" altLang="en-US" sz="3600" b="1" dirty="0">
                <a:solidFill>
                  <a:prstClr val="white"/>
                </a:solidFill>
                <a:latin typeface="メイリオ" panose="020B0604030504040204" pitchFamily="50" charset="-128"/>
                <a:ea typeface="メイリオ" panose="020B0604030504040204" pitchFamily="50" charset="-128"/>
                <a:cs typeface="+mn-cs"/>
              </a:rPr>
              <a:t>年</a:t>
            </a:r>
            <a:r>
              <a:rPr lang="en-US" altLang="ja-JP" sz="3600" b="1" dirty="0">
                <a:solidFill>
                  <a:prstClr val="white"/>
                </a:solidFill>
                <a:latin typeface="メイリオ" panose="020B0604030504040204" pitchFamily="50" charset="-128"/>
                <a:ea typeface="メイリオ" panose="020B0604030504040204" pitchFamily="50" charset="-128"/>
                <a:cs typeface="+mn-cs"/>
              </a:rPr>
              <a:t>6</a:t>
            </a:r>
            <a:r>
              <a:rPr lang="ja-JP" altLang="en-US" sz="3600" b="1" dirty="0">
                <a:solidFill>
                  <a:prstClr val="white"/>
                </a:solidFill>
                <a:latin typeface="メイリオ" panose="020B0604030504040204" pitchFamily="50" charset="-128"/>
                <a:ea typeface="メイリオ" panose="020B0604030504040204" pitchFamily="50" charset="-128"/>
                <a:cs typeface="+mn-cs"/>
              </a:rPr>
              <a:t>月</a:t>
            </a:r>
            <a:r>
              <a:rPr lang="en-US" altLang="ja-JP" sz="3600" b="1" dirty="0">
                <a:solidFill>
                  <a:prstClr val="white"/>
                </a:solidFill>
                <a:latin typeface="メイリオ" panose="020B0604030504040204" pitchFamily="50" charset="-128"/>
                <a:ea typeface="メイリオ" panose="020B0604030504040204" pitchFamily="50" charset="-128"/>
                <a:cs typeface="+mn-cs"/>
              </a:rPr>
              <a:t>3</a:t>
            </a:r>
            <a:r>
              <a:rPr lang="ja-JP" altLang="en-US" sz="3600" b="1" dirty="0">
                <a:solidFill>
                  <a:prstClr val="white"/>
                </a:solidFill>
                <a:latin typeface="メイリオ" panose="020B0604030504040204" pitchFamily="50" charset="-128"/>
                <a:ea typeface="メイリオ" panose="020B0604030504040204" pitchFamily="50" charset="-128"/>
                <a:cs typeface="+mn-cs"/>
              </a:rPr>
              <a:t>日</a:t>
            </a:r>
            <a:r>
              <a:rPr lang="en-US" altLang="ja-JP" sz="3600" b="1" dirty="0">
                <a:solidFill>
                  <a:prstClr val="white"/>
                </a:solidFill>
                <a:latin typeface="メイリオ" panose="020B0604030504040204" pitchFamily="50" charset="-128"/>
                <a:ea typeface="メイリオ" panose="020B0604030504040204" pitchFamily="50" charset="-128"/>
                <a:cs typeface="+mn-cs"/>
              </a:rPr>
              <a:t/>
            </a:r>
            <a:br>
              <a:rPr lang="en-US" altLang="ja-JP" sz="3600" b="1" dirty="0">
                <a:solidFill>
                  <a:prstClr val="white"/>
                </a:solidFill>
                <a:latin typeface="メイリオ" panose="020B0604030504040204" pitchFamily="50" charset="-128"/>
                <a:ea typeface="メイリオ" panose="020B0604030504040204" pitchFamily="50" charset="-128"/>
                <a:cs typeface="+mn-cs"/>
              </a:rPr>
            </a:br>
            <a:r>
              <a:rPr lang="ja-JP" altLang="en-US" sz="3600" b="1" spc="-300" dirty="0">
                <a:solidFill>
                  <a:srgbClr val="FFFF00"/>
                </a:solidFill>
                <a:latin typeface="メイリオ" panose="020B0604030504040204" pitchFamily="50" charset="-128"/>
                <a:ea typeface="メイリオ" panose="020B0604030504040204" pitchFamily="50" charset="-128"/>
              </a:rPr>
              <a:t/>
            </a:r>
            <a:br>
              <a:rPr lang="ja-JP" altLang="en-US" sz="36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r>
            <a:br>
              <a:rPr lang="ja-JP" altLang="en-US" sz="4000" b="1" spc="-300" dirty="0">
                <a:solidFill>
                  <a:srgbClr val="FFFF00"/>
                </a:solidFill>
                <a:latin typeface="メイリオ" panose="020B0604030504040204" pitchFamily="50" charset="-128"/>
                <a:ea typeface="メイリオ" panose="020B0604030504040204" pitchFamily="50" charset="-128"/>
              </a:rPr>
            </a:br>
            <a:endParaRPr kumimoji="1" lang="ja-JP" altLang="en-US" b="1" dirty="0">
              <a:solidFill>
                <a:srgbClr val="FFFF00"/>
              </a:solidFill>
            </a:endParaRPr>
          </a:p>
        </p:txBody>
      </p:sp>
    </p:spTree>
    <p:extLst>
      <p:ext uri="{BB962C8B-B14F-4D97-AF65-F5344CB8AC3E}">
        <p14:creationId xmlns:p14="http://schemas.microsoft.com/office/powerpoint/2010/main" val="216391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7"/>
            <a:ext cx="10286933" cy="1829933"/>
          </a:xfrm>
        </p:spPr>
        <p:txBody>
          <a:bodyPr>
            <a:noAutofit/>
          </a:bodyPr>
          <a:lstStyle/>
          <a:p>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昨日は終わった</a:t>
            </a:r>
            <a:b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Yesterday </a:t>
            </a:r>
            <a:r>
              <a:rPr lang="en-US" altLang="ja-JP"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is over</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914400" y="2496457"/>
            <a:ext cx="10145486" cy="3629714"/>
          </a:xfrm>
        </p:spPr>
        <p:txBody>
          <a:bodyPr>
            <a:normAutofit/>
          </a:bodyPr>
          <a:lstStyle/>
          <a:p>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私たち</a:t>
            </a:r>
            <a:r>
              <a:rPr lang="ja-JP" altLang="en-US" sz="3200" b="1" i="1" dirty="0">
                <a:latin typeface="メイリオ" panose="020B0604030504040204" pitchFamily="50" charset="-128"/>
                <a:ea typeface="メイリオ" panose="020B0604030504040204" pitchFamily="50" charset="-128"/>
                <a:cs typeface="メイリオ" panose="020B0604030504040204" pitchFamily="50" charset="-128"/>
              </a:rPr>
              <a:t>がロータリーにいるのは、与えるためであり</a:t>
            </a:r>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、何</a:t>
            </a:r>
            <a:r>
              <a:rPr lang="ja-JP" altLang="en-US" sz="3200" b="1" i="1" dirty="0">
                <a:latin typeface="メイリオ" panose="020B0604030504040204" pitchFamily="50" charset="-128"/>
                <a:ea typeface="メイリオ" panose="020B0604030504040204" pitchFamily="50" charset="-128"/>
                <a:cs typeface="メイリオ" panose="020B0604030504040204" pitchFamily="50" charset="-128"/>
              </a:rPr>
              <a:t>かを得るためではないのです</a:t>
            </a:r>
            <a:r>
              <a:rPr lang="en-US" altLang="ja-JP" sz="3200" b="1" i="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i="1" dirty="0">
                <a:latin typeface="メイリオ" panose="020B0604030504040204" pitchFamily="50" charset="-128"/>
                <a:ea typeface="メイリオ" panose="020B0604030504040204" pitchFamily="50" charset="-128"/>
                <a:cs typeface="メイリオ" panose="020B0604030504040204" pitchFamily="50" charset="-128"/>
              </a:rPr>
              <a:t>私は、今日のロータリーは過ぎ去りし</a:t>
            </a:r>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時のロータリーの</a:t>
            </a:r>
            <a:r>
              <a:rPr lang="ja-JP" altLang="en-US" sz="3200" b="1" i="1" dirty="0">
                <a:latin typeface="メイリオ" panose="020B0604030504040204" pitchFamily="50" charset="-128"/>
                <a:ea typeface="メイリオ" panose="020B0604030504040204" pitchFamily="50" charset="-128"/>
                <a:cs typeface="メイリオ" panose="020B0604030504040204" pitchFamily="50" charset="-128"/>
              </a:rPr>
              <a:t>ようではないと思います</a:t>
            </a:r>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3200" b="1" i="1" dirty="0">
                <a:latin typeface="メイリオ" panose="020B0604030504040204" pitchFamily="50" charset="-128"/>
                <a:ea typeface="メイリオ" panose="020B0604030504040204" pitchFamily="50" charset="-128"/>
                <a:cs typeface="メイリオ" panose="020B0604030504040204" pitchFamily="50" charset="-128"/>
              </a:rPr>
              <a:t>Yesterday Is Dead And Gone</a:t>
            </a:r>
            <a:r>
              <a:rPr lang="en-US" altLang="ja-JP" sz="3200" b="1" i="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職業奉仕は 死んで</a:t>
            </a:r>
            <a:r>
              <a:rPr lang="ja-JP" altLang="en-US" sz="3200" b="1" i="1" dirty="0">
                <a:latin typeface="メイリオ" panose="020B0604030504040204" pitchFamily="50" charset="-128"/>
                <a:ea typeface="メイリオ" panose="020B0604030504040204" pitchFamily="50" charset="-128"/>
                <a:cs typeface="メイリオ" panose="020B0604030504040204" pitchFamily="50" charset="-128"/>
              </a:rPr>
              <a:t>しまった</a:t>
            </a:r>
            <a:r>
              <a:rPr lang="en-US" altLang="ja-JP" sz="3200" b="1" i="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i="1"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32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ビチャイ</a:t>
            </a:r>
            <a:r>
              <a:rPr lang="ja-JP" altLang="en-US"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・ラタクル</a:t>
            </a:r>
            <a:endParaRPr kumimoji="1" lang="ja-JP" altLang="en-US" b="1" i="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2833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2494185"/>
          </a:xfrm>
        </p:spPr>
        <p:txBody>
          <a:bodyPr/>
          <a:lstStyle/>
          <a:p>
            <a:r>
              <a:rPr kumimoji="1" lang="ja-JP" altLang="en-US"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なぜ職業奉仕は消えたのか？</a:t>
            </a:r>
            <a:endParaRPr kumimoji="1" lang="ja-JP" altLang="en-US"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1120000" y="2627086"/>
            <a:ext cx="10233800" cy="3549877"/>
          </a:xfrm>
        </p:spPr>
        <p:txBody>
          <a:bodyPr>
            <a:normAutofit/>
          </a:bodyPr>
          <a:lstStyle/>
          <a:p>
            <a:pPr marL="0" indent="0">
              <a:buNone/>
            </a:pPr>
            <a:r>
              <a:rPr kumimoji="1" lang="ja-JP" altLang="en-US" sz="4000" b="1" u="sng" dirty="0" smtClean="0">
                <a:latin typeface="メイリオ" panose="020B0604030504040204" pitchFamily="50" charset="-128"/>
                <a:ea typeface="メイリオ" panose="020B0604030504040204" pitchFamily="50" charset="-128"/>
                <a:cs typeface="メイリオ" panose="020B0604030504040204" pitchFamily="50" charset="-128"/>
              </a:rPr>
              <a:t>ロータリーは</a:t>
            </a:r>
            <a:r>
              <a:rPr lang="ja-JP" altLang="en-US" sz="4000" b="1" u="sng" dirty="0">
                <a:latin typeface="メイリオ" panose="020B0604030504040204" pitchFamily="50" charset="-128"/>
                <a:ea typeface="メイリオ" panose="020B0604030504040204" pitchFamily="50" charset="-128"/>
                <a:cs typeface="メイリオ" panose="020B0604030504040204" pitchFamily="50" charset="-128"/>
              </a:rPr>
              <a:t>奉仕</a:t>
            </a:r>
            <a:r>
              <a:rPr kumimoji="1" lang="ja-JP" altLang="en-US" sz="4000" b="1" u="sng" dirty="0" smtClean="0">
                <a:latin typeface="メイリオ" panose="020B0604030504040204" pitchFamily="50" charset="-128"/>
                <a:ea typeface="メイリオ" panose="020B0604030504040204" pitchFamily="50" charset="-128"/>
                <a:cs typeface="メイリオ" panose="020B0604030504040204" pitchFamily="50" charset="-128"/>
              </a:rPr>
              <a:t>団体から非営利組織へ</a:t>
            </a:r>
          </a:p>
          <a:p>
            <a:pPr>
              <a:lnSpc>
                <a:spcPct val="200000"/>
              </a:lnSpc>
            </a:pPr>
            <a:endParaRPr kumimoji="1"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奉仕を志す人々の集まりから</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、組織のミッション　　を達成するためのボランティアの集まりへ。</a:t>
            </a:r>
          </a:p>
          <a:p>
            <a:pPr lvl="0"/>
            <a:endPar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国際的な背景を認識しなければならない。</a:t>
            </a:r>
          </a:p>
          <a:p>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5414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金魚鉢の中の金魚</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数年前，イタリア・モンツァ市の市議会は，金魚を丸いガラス鉢で飼うことを禁じた。金魚鉢の側面が曲がっていて金魚には外界が歪んで見えるから，そんなところに入れておくのは残酷である，というのが提案の</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主旨でした。</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私たちもまた，歪んだレンズを通して世界を見ながら生きているにすぎないかもしれない。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ロータリー運動は金魚鉢の中だけの運動ではない。外界の変化と連動している。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3328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UNPREDICTABLE</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未来を読む</a:t>
            </a: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ロータリーの職業奉仕を語るとき、非日常の世界を　語るのではなく、</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現実に即した世界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の中で語ろう。　　　　つい現実と遊離した過去の</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世界を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語ってしまう。</a:t>
            </a:r>
          </a:p>
          <a:p>
            <a:endParaRPr lang="ja-JP" altLang="en-US" sz="1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葦の髄から天井を覗く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我々は、つい自分の限られた見識</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に基づいて</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、ロータリー運動を判断しがちである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≪この激動する社会においてロータリーはどうあるべきか？未来を</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読まなければならない≫</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8296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972355"/>
            <a:ext cx="10515600" cy="5557234"/>
          </a:xfrm>
        </p:spPr>
        <p:txBody>
          <a:bodyPr>
            <a:normAutofit/>
          </a:bodyPr>
          <a:lstStyle/>
          <a:p>
            <a:pPr>
              <a:lnSpc>
                <a:spcPct val="100000"/>
              </a:lnSpc>
            </a:pPr>
            <a:r>
              <a:rPr kumimoji="1" lang="ja-JP" altLang="en-US" sz="4400" b="1" dirty="0">
                <a:solidFill>
                  <a:srgbClr val="FFFF00"/>
                </a:solidFill>
                <a:latin typeface="メイリオ" panose="020B0604030504040204" pitchFamily="50" charset="-128"/>
                <a:ea typeface="メイリオ" panose="020B0604030504040204" pitchFamily="50" charset="-128"/>
              </a:rPr>
              <a:t>　</a:t>
            </a:r>
            <a:r>
              <a:rPr kumimoji="1" lang="ja-JP" altLang="en-US" sz="4400" b="1" dirty="0" smtClean="0">
                <a:solidFill>
                  <a:srgbClr val="FFFF00"/>
                </a:solidFill>
                <a:latin typeface="メイリオ" panose="020B0604030504040204" pitchFamily="50" charset="-128"/>
                <a:ea typeface="メイリオ" panose="020B0604030504040204" pitchFamily="50" charset="-128"/>
              </a:rPr>
              <a:t>世界史上、</a:t>
            </a:r>
            <a:r>
              <a:rPr kumimoji="1" lang="ja-JP" altLang="en-US" sz="4400" b="1" dirty="0">
                <a:solidFill>
                  <a:srgbClr val="FFFF00"/>
                </a:solidFill>
                <a:latin typeface="メイリオ" panose="020B0604030504040204" pitchFamily="50" charset="-128"/>
                <a:ea typeface="メイリオ" panose="020B0604030504040204" pitchFamily="50" charset="-128"/>
              </a:rPr>
              <a:t>近代になって我々は　</a:t>
            </a:r>
            <a:br>
              <a:rPr kumimoji="1" lang="ja-JP" altLang="en-US" sz="4400" b="1" dirty="0">
                <a:solidFill>
                  <a:srgbClr val="FFFF00"/>
                </a:solidFill>
                <a:latin typeface="メイリオ" panose="020B0604030504040204" pitchFamily="50" charset="-128"/>
                <a:ea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rPr>
              <a:t>　　　　　三つの産業革命を経験した</a:t>
            </a:r>
            <a:br>
              <a:rPr kumimoji="1" lang="ja-JP" altLang="en-US" sz="4400" b="1" dirty="0">
                <a:solidFill>
                  <a:srgbClr val="FFFF00"/>
                </a:solidFill>
                <a:latin typeface="メイリオ" panose="020B0604030504040204" pitchFamily="50" charset="-128"/>
                <a:ea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rPr>
              <a:t/>
            </a:r>
            <a:br>
              <a:rPr kumimoji="1" lang="ja-JP" altLang="en-US" sz="4400" b="1" dirty="0">
                <a:solidFill>
                  <a:srgbClr val="FFFF00"/>
                </a:solidFill>
                <a:latin typeface="メイリオ" panose="020B0604030504040204" pitchFamily="50" charset="-128"/>
                <a:ea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rPr>
              <a:t>　　</a:t>
            </a:r>
            <a:r>
              <a:rPr kumimoji="1" lang="en-US" altLang="ja-JP" sz="3600" b="1" dirty="0">
                <a:solidFill>
                  <a:schemeClr val="tx1"/>
                </a:solidFill>
                <a:latin typeface="メイリオ" panose="020B0604030504040204" pitchFamily="50" charset="-128"/>
                <a:ea typeface="メイリオ" panose="020B0604030504040204" pitchFamily="50" charset="-128"/>
              </a:rPr>
              <a:t>1.</a:t>
            </a:r>
            <a:r>
              <a:rPr kumimoji="1" lang="ja-JP" altLang="en-US" sz="3600" b="1" dirty="0">
                <a:solidFill>
                  <a:schemeClr val="tx1"/>
                </a:solidFill>
                <a:latin typeface="メイリオ" panose="020B0604030504040204" pitchFamily="50" charset="-128"/>
                <a:ea typeface="メイリオ" panose="020B0604030504040204" pitchFamily="50" charset="-128"/>
              </a:rPr>
              <a:t>農業革命　 </a:t>
            </a:r>
            <a:r>
              <a:rPr kumimoji="1" lang="en-US" altLang="ja-JP" sz="3600" b="1" dirty="0">
                <a:solidFill>
                  <a:schemeClr val="tx1"/>
                </a:solidFill>
                <a:latin typeface="メイリオ" panose="020B0604030504040204" pitchFamily="50" charset="-128"/>
                <a:ea typeface="メイリオ" panose="020B0604030504040204" pitchFamily="50" charset="-128"/>
              </a:rPr>
              <a:t>2.</a:t>
            </a:r>
            <a:r>
              <a:rPr kumimoji="1" lang="ja-JP" altLang="en-US" sz="3600" b="1" dirty="0">
                <a:solidFill>
                  <a:schemeClr val="tx1"/>
                </a:solidFill>
                <a:latin typeface="メイリオ" panose="020B0604030504040204" pitchFamily="50" charset="-128"/>
                <a:ea typeface="メイリオ" panose="020B0604030504040204" pitchFamily="50" charset="-128"/>
              </a:rPr>
              <a:t>産業革命　</a:t>
            </a:r>
            <a:r>
              <a:rPr kumimoji="1" lang="en-US" altLang="ja-JP" sz="3600" b="1" dirty="0">
                <a:solidFill>
                  <a:schemeClr val="tx1"/>
                </a:solidFill>
                <a:latin typeface="メイリオ" panose="020B0604030504040204" pitchFamily="50" charset="-128"/>
                <a:ea typeface="メイリオ" panose="020B0604030504040204" pitchFamily="50" charset="-128"/>
              </a:rPr>
              <a:t>3.</a:t>
            </a:r>
            <a:r>
              <a:rPr kumimoji="1" lang="ja-JP" altLang="en-US" sz="3600" b="1" dirty="0">
                <a:solidFill>
                  <a:schemeClr val="tx1"/>
                </a:solidFill>
                <a:latin typeface="メイリオ" panose="020B0604030504040204" pitchFamily="50" charset="-128"/>
                <a:ea typeface="メイリオ" panose="020B0604030504040204" pitchFamily="50" charset="-128"/>
              </a:rPr>
              <a:t>情報革命</a:t>
            </a:r>
            <a:r>
              <a:rPr kumimoji="1" lang="ja-JP" altLang="en-US" sz="4400" b="1" dirty="0">
                <a:solidFill>
                  <a:schemeClr val="tx1"/>
                </a:solidFill>
                <a:latin typeface="メイリオ" panose="020B0604030504040204" pitchFamily="50" charset="-128"/>
                <a:ea typeface="メイリオ" panose="020B0604030504040204" pitchFamily="50" charset="-128"/>
              </a:rPr>
              <a:t/>
            </a:r>
            <a:br>
              <a:rPr kumimoji="1" lang="ja-JP" altLang="en-US" sz="4400" b="1" dirty="0">
                <a:solidFill>
                  <a:schemeClr val="tx1"/>
                </a:solidFill>
                <a:latin typeface="メイリオ" panose="020B0604030504040204" pitchFamily="50" charset="-128"/>
                <a:ea typeface="メイリオ" panose="020B0604030504040204" pitchFamily="50" charset="-128"/>
              </a:rPr>
            </a:br>
            <a:endParaRPr kumimoji="1" lang="ja-JP" altLang="en-US" sz="4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371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5894994"/>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情報革命</a:t>
            </a:r>
            <a:r>
              <a:rPr kumimoji="1" lang="en-US" altLang="ja-JP"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「ボランタリー経済」の出現</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ロータリーは非営利組織となる</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72868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情報革命後の社会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Ⅰ</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312987" y="2157051"/>
            <a:ext cx="10040816" cy="4019917"/>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情報革命は社会全体の雇用を増やさない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市場経済と多国籍企業の支配する地球環境の　　　　中では、必然的に大失業、大規模の資本過剰、　　　　価格破壊、そして大不況が出てくる。</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こう</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した</a:t>
            </a:r>
            <a:r>
              <a:rPr kumimoji="1" lang="ja-JP" altLang="en-US" sz="32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社会ダーウニズム」</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から生じる　　　　　アンバランスは、これまでケインズ的福祉政府　　　が救済の手を差し伸べてきた。</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2646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情報革命後の社会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dirty="0"/>
          </a:p>
        </p:txBody>
      </p:sp>
      <p:sp>
        <p:nvSpPr>
          <p:cNvPr id="3" name="コンテンツ プレースホルダー 2"/>
          <p:cNvSpPr>
            <a:spLocks noGrp="1"/>
          </p:cNvSpPr>
          <p:nvPr>
            <p:ph idx="1"/>
          </p:nvPr>
        </p:nvSpPr>
        <p:spPr>
          <a:xfrm>
            <a:off x="1337188" y="1840089"/>
            <a:ext cx="10016613" cy="4336876"/>
          </a:xfrm>
        </p:spPr>
        <p:txBody>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しかし市場経済という怪物は、性質上「小さな　　　　政府」を求める。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もはや行政には頼れない。とすれば社会的ひずみ　　を補修する主体は民間にしかない。</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市民のボランティア活動である。</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はロータリー　活動を</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非営利組織</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して位置づける</a:t>
            </a:r>
          </a:p>
          <a:p>
            <a:r>
              <a:rPr lang="ja-JP" altLang="en-US" sz="3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我々は、非営利組織の中でロータリーの理論と実践を進めてゆかねばならなくなった。</a:t>
            </a:r>
          </a:p>
          <a:p>
            <a:endParaRPr kumimoji="1" lang="ja-JP" altLang="en-US" dirty="0"/>
          </a:p>
        </p:txBody>
      </p:sp>
    </p:spTree>
    <p:extLst>
      <p:ext uri="{BB962C8B-B14F-4D97-AF65-F5344CB8AC3E}">
        <p14:creationId xmlns:p14="http://schemas.microsoft.com/office/powerpoint/2010/main" val="423979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96711"/>
            <a:ext cx="10515600" cy="1543104"/>
          </a:xfrm>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セクターの台頭</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奉仕経済の出現</a:t>
            </a:r>
            <a:endParaRPr kumimoji="1" lang="ja-JP" altLang="en-US" sz="4800" dirty="0"/>
          </a:p>
        </p:txBody>
      </p:sp>
      <p:sp>
        <p:nvSpPr>
          <p:cNvPr id="3" name="コンテンツ プレースホルダー 2"/>
          <p:cNvSpPr>
            <a:spLocks noGrp="1"/>
          </p:cNvSpPr>
          <p:nvPr>
            <p:ph idx="1"/>
          </p:nvPr>
        </p:nvSpPr>
        <p:spPr>
          <a:xfrm>
            <a:off x="1120000" y="2438419"/>
            <a:ext cx="10233800" cy="3738563"/>
          </a:xfrm>
        </p:spPr>
        <p:txBody>
          <a:bodyPr>
            <a:normAutofit lnSpcReduction="10000"/>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日本語の第</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セクターは半官半民。</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英語でサードセクターという時、それは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のことである。</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これを</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ボランタリー経済</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という。奉仕経済を支える人たちの活動は、利他主義に基づく。</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他人への奉仕が自己の喜びにつながる自発的で無報酬である。他のセクターとの違いは友愛哲学に支えられていることである。</a:t>
            </a:r>
          </a:p>
        </p:txBody>
      </p:sp>
    </p:spTree>
    <p:extLst>
      <p:ext uri="{BB962C8B-B14F-4D97-AF65-F5344CB8AC3E}">
        <p14:creationId xmlns:p14="http://schemas.microsoft.com/office/powerpoint/2010/main" val="445974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ロータリーは非営利組織となる</a:t>
            </a:r>
          </a:p>
        </p:txBody>
      </p:sp>
      <p:sp>
        <p:nvSpPr>
          <p:cNvPr id="3" name="コンテンツ プレースホルダー 2"/>
          <p:cNvSpPr>
            <a:spLocks noGrp="1"/>
          </p:cNvSpPr>
          <p:nvPr>
            <p:ph idx="1"/>
          </p:nvPr>
        </p:nvSpPr>
        <p:spPr>
          <a:xfrm>
            <a:off x="1371600" y="2414954"/>
            <a:ext cx="9982200" cy="3762010"/>
          </a:xfrm>
        </p:spPr>
        <p:txBody>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これは昔から続いてきた慈善事業とは全く違う。</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慈善事業が目指しているのは人々の苦しみを　　　　和らげることであって、これが慈善活動をして　　　いる人々の心の癒しになっています。</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けれどもその施しを受ける人の人生が変わり、　　　それが永続的に続くなどという幻想は誰ひとり　　持っていない。</a:t>
            </a:r>
          </a:p>
          <a:p>
            <a:endParaRPr kumimoji="1" lang="ja-JP" altLang="en-US" dirty="0"/>
          </a:p>
        </p:txBody>
      </p:sp>
    </p:spTree>
    <p:extLst>
      <p:ext uri="{BB962C8B-B14F-4D97-AF65-F5344CB8AC3E}">
        <p14:creationId xmlns:p14="http://schemas.microsoft.com/office/powerpoint/2010/main" val="295622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本日のスピーチの流れ</a:t>
            </a:r>
          </a:p>
        </p:txBody>
      </p:sp>
      <p:sp>
        <p:nvSpPr>
          <p:cNvPr id="4" name="コンテンツ プレースホルダー 3"/>
          <p:cNvSpPr>
            <a:spLocks noGrp="1"/>
          </p:cNvSpPr>
          <p:nvPr>
            <p:ph idx="1"/>
          </p:nvPr>
        </p:nvSpPr>
        <p:spPr/>
        <p:txBody>
          <a:bodyPr>
            <a:normAutofit lnSpcReduction="10000"/>
          </a:bodyPr>
          <a:lstStyle/>
          <a:p>
            <a:pPr marL="0" indent="0">
              <a:buNone/>
            </a:pP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職業</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奉仕</a:t>
            </a:r>
            <a:r>
              <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”Vocational Service”</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終焉</a:t>
            </a: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奉仕</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経済の出現　ロータリーは非営利組織となる</a:t>
            </a:r>
          </a:p>
          <a:p>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ＲＩに対する杞憂</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提言</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人工知能</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時代 に「天職論」の復活</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理論と実践とどちらが貴いか</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源流の会は日本のロータリアンの良識の府</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ロータリーの</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進むべき道</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1743993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救世軍のスープ接待所</a:t>
            </a:r>
          </a:p>
        </p:txBody>
      </p:sp>
      <p:sp>
        <p:nvSpPr>
          <p:cNvPr id="3" name="コンテンツ プレースホルダー 2"/>
          <p:cNvSpPr>
            <a:spLocks noGrp="1"/>
          </p:cNvSpPr>
          <p:nvPr>
            <p:ph idx="1"/>
          </p:nvPr>
        </p:nvSpPr>
        <p:spPr>
          <a:xfrm>
            <a:off x="1120000" y="2121877"/>
            <a:ext cx="10233800" cy="4055086"/>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街角に子供を抱えた貧しい女性がいます。　　　</a:t>
            </a:r>
            <a:r>
              <a:rPr lang="ja-JP" altLang="en-US" sz="3200" b="1">
                <a:latin typeface="メイリオ" panose="020B0604030504040204" pitchFamily="50" charset="-128"/>
                <a:ea typeface="メイリオ" panose="020B0604030504040204" pitchFamily="50" charset="-128"/>
                <a:cs typeface="メイリオ" panose="020B0604030504040204" pitchFamily="50" charset="-128"/>
              </a:rPr>
              <a:t>　救世軍のスープ</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接待所がこの親子に食事と、一晩</a:t>
            </a:r>
            <a:r>
              <a:rPr lang="ja-JP" altLang="en-US" sz="3200" b="1">
                <a:latin typeface="メイリオ" panose="020B0604030504040204" pitchFamily="50" charset="-128"/>
                <a:ea typeface="メイリオ" panose="020B0604030504040204" pitchFamily="50" charset="-128"/>
                <a:cs typeface="メイリオ" panose="020B0604030504040204" pitchFamily="50" charset="-128"/>
              </a:rPr>
              <a:t>夜露をしのぐ</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場所を与えます。次の日には親子</a:t>
            </a:r>
            <a:r>
              <a:rPr lang="ja-JP" altLang="en-US" sz="3200" b="1">
                <a:latin typeface="メイリオ" panose="020B0604030504040204" pitchFamily="50" charset="-128"/>
                <a:ea typeface="メイリオ" panose="020B0604030504040204" pitchFamily="50" charset="-128"/>
                <a:cs typeface="メイリオ" panose="020B0604030504040204" pitchFamily="50" charset="-128"/>
              </a:rPr>
              <a:t>は、又</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街角に戻らなければならない。</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けれども今夜だけは、親子は十分な食事をとって　　おなかをすかせたまま眠りにつかなくても済むのです。必要最低限はそれでいいのかもしれません。</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57386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非営利組織の最優先課題</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非営利組織にとって、良いことをするのは目標ではない。良いことをするというのはお金を与えることを意味している。目覚ましい仕事をするというのが、非営利組織の成果目標です。</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実際は奉仕の精神、施しの精神と一致していないと批判する人たちが現れます。とは言え、基本的に好むと好まざるとにかかわらず、私たちは自分の目的、納得のいく成果を定義し、それを達成しようとする方向に変えてきているのです。</a:t>
            </a:r>
          </a:p>
        </p:txBody>
      </p:sp>
    </p:spTree>
    <p:extLst>
      <p:ext uri="{BB962C8B-B14F-4D97-AF65-F5344CB8AC3E}">
        <p14:creationId xmlns:p14="http://schemas.microsoft.com/office/powerpoint/2010/main" val="3889286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80"/>
            <a:ext cx="10515600" cy="1689398"/>
          </a:xfrm>
        </p:spPr>
        <p:txBody>
          <a:bodyPr>
            <a:noAutofit/>
          </a:bodyPr>
          <a:lstStyle/>
          <a:p>
            <a:r>
              <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天職人としての禁欲的　　　　　　　</a:t>
            </a:r>
            <a:b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傾向は形骸化した</a:t>
            </a:r>
          </a:p>
        </p:txBody>
      </p:sp>
      <p:sp>
        <p:nvSpPr>
          <p:cNvPr id="3" name="コンテンツ プレースホルダー 2"/>
          <p:cNvSpPr>
            <a:spLocks noGrp="1"/>
          </p:cNvSpPr>
          <p:nvPr>
            <p:ph idx="1"/>
          </p:nvPr>
        </p:nvSpPr>
        <p:spPr>
          <a:xfrm>
            <a:off x="1612632" y="2483556"/>
            <a:ext cx="9741311" cy="4052710"/>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ピューリタンは天職人足らんと欲した。　　　</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しかしロータリアンは天職人足らざるを得ない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p>
          <a:p>
            <a:endPar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ロータリアンは非営利セクターの中で</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財団支援者</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として生きることとなった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p>
          <a:p>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職業天職論の終焉</a:t>
            </a:r>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9749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032" y="384813"/>
            <a:ext cx="10515600" cy="1503001"/>
          </a:xfrm>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非営利組織の会員になる</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246508"/>
            <a:ext cx="10233800" cy="3930473"/>
          </a:xfrm>
        </p:spPr>
        <p:txBody>
          <a:bodyPr>
            <a:normAutofit lnSpcReduction="10000"/>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ロータリーに入会するとき、入会候補者は</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の会員になると思って</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いたのか</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ロータリークラブの活動に参加することで満足感　　や達成感を味わいたいと思っている人達である。</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という</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を支援するのはロータリアン</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彼らは皆、ノーと言える人々、つまり</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が提供　　しようとするものを肯定することも否定する　　　　こともできる人たちである。</a:t>
            </a:r>
          </a:p>
          <a:p>
            <a:endParaRPr kumimoji="1" lang="ja-JP" altLang="en-US" dirty="0"/>
          </a:p>
          <a:p>
            <a:endParaRPr kumimoji="1" lang="ja-JP" altLang="en-US" dirty="0"/>
          </a:p>
        </p:txBody>
      </p:sp>
    </p:spTree>
    <p:extLst>
      <p:ext uri="{BB962C8B-B14F-4D97-AF65-F5344CB8AC3E}">
        <p14:creationId xmlns:p14="http://schemas.microsoft.com/office/powerpoint/2010/main" val="91073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支援してくれるロータリアンの声を聴く</a:t>
            </a:r>
          </a:p>
        </p:txBody>
      </p:sp>
      <p:sp>
        <p:nvSpPr>
          <p:cNvPr id="3" name="コンテンツ プレースホルダー 2"/>
          <p:cNvSpPr>
            <a:spLocks noGrp="1"/>
          </p:cNvSpPr>
          <p:nvPr>
            <p:ph idx="1"/>
          </p:nvPr>
        </p:nvSpPr>
        <p:spPr>
          <a:xfrm>
            <a:off x="1120000" y="2016369"/>
            <a:ext cx="10233800" cy="4160594"/>
          </a:xfrm>
        </p:spPr>
        <p:txBody>
          <a:bodyPr>
            <a:normAutofit lnSpcReduction="10000"/>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金銭的対価のない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非営利組織</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において、</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理事会　の</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マネジメントは</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とてつもなく高い水準が求め</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られ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ます</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支援してくれるロータリアンが何を価値　あるものと考えているかを理解しないと成果を上げる環境は整わない。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支援してくれるロータリアンの声に耳を傾け、彼ら　が価値あると考えるものを客観的事実として</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柔軟性を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持って受け入れ、意思決定に反映</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させなければならない。しかし我々の考えはＲＩに届いているだろうか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7778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52284"/>
            <a:ext cx="10515600" cy="1376516"/>
          </a:xfrm>
        </p:spPr>
        <p:txBody>
          <a:bodyPr>
            <a:noAutofit/>
          </a:bodyPr>
          <a:lstStyle/>
          <a:p>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という非営利組織への杞憂</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44076" y="2241774"/>
            <a:ext cx="10509737" cy="3935207"/>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支援してくれるロータリアンは常に変化している。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支援してくれるロータリアンは減るかもしれない。</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支援してくれるロータリアンは多様化するだろう。</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彼らのニーズは変わってゆくかもしれない。</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これまで対象にしていなかった会員を新たに　　　　　　開拓していくためのリスクがある。</a:t>
            </a:r>
          </a:p>
        </p:txBody>
      </p:sp>
    </p:spTree>
    <p:extLst>
      <p:ext uri="{BB962C8B-B14F-4D97-AF65-F5344CB8AC3E}">
        <p14:creationId xmlns:p14="http://schemas.microsoft.com/office/powerpoint/2010/main" val="390576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78933" y="365129"/>
            <a:ext cx="10574867" cy="5760368"/>
          </a:xfrm>
        </p:spPr>
        <p:txBody>
          <a:bodyPr>
            <a:noAutofit/>
          </a:bodyPr>
          <a:lstStyle/>
          <a:p>
            <a:r>
              <a:rPr lang="ja-JP"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石黒</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理事エレクト</a:t>
            </a: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sz="4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日本のロータリーが世界から乖離</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しないように皆様の心を糧として</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理事の職責を務めてゆきたい</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私はロータリーを愛するがゆえに　　　　　　　</a:t>
            </a:r>
            <a:b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あえて私の杞憂</a:t>
            </a:r>
            <a:r>
              <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無用な心配</a:t>
            </a:r>
            <a:r>
              <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を申し上げたい</a:t>
            </a:r>
            <a:endParaRPr lang="ja-JP" altLang="ja-JP" sz="3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4454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50"/>
            <a:ext cx="10515600" cy="5317917"/>
          </a:xfrm>
        </p:spPr>
        <p:txBody>
          <a:bodyPr>
            <a:normAutofit fontScale="90000"/>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に対する</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杞憂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何故</a:t>
            </a:r>
            <a:br>
              <a:rPr kumimoji="1"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退会が者続出するのか</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t>　　　</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02339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5072110"/>
          </a:xfrm>
        </p:spPr>
        <p:txBody>
          <a:bodyPr/>
          <a:lstStyle/>
          <a:p>
            <a:r>
              <a:rPr lang="ja-JP" altLang="en-US" sz="4400" i="1" dirty="0">
                <a:solidFill>
                  <a:srgbClr val="FFFF00"/>
                </a:solidFill>
                <a:latin typeface="Franklin Gothic Book"/>
                <a:ea typeface="ＭＳ Ｐゴシック"/>
              </a:rPr>
              <a:t>　　</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ファジーな組織とタイトな組織</a:t>
            </a:r>
            <a: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フリーメーソンに学ぶ柔軟性</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36616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フリーメーソン</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フリーメーソンは、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世紀後半から</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世紀初頭に、判然としない起源から起きた友愛結社。現在多様な形で全世界に存在し、その会員数は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万人。</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特筆すべきことは、ロータリーの創始者ポール・ハリスはフリーメーソンでした。またライオンズクラブの創始者メルビン・ジョーンズもメーソンでした。 　したがって世界最大の奉仕クラブであるロータリークラブもライオンズクラブもフリーメーソンリーから派生したといえます。 </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325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の指導指針であった</a:t>
            </a:r>
          </a:p>
        </p:txBody>
      </p:sp>
      <p:sp>
        <p:nvSpPr>
          <p:cNvPr id="5" name="コンテンツ プレースホルダー 4"/>
          <p:cNvSpPr>
            <a:spLocks noGrp="1"/>
          </p:cNvSpPr>
          <p:nvPr>
            <p:ph idx="1"/>
          </p:nvPr>
        </p:nvSpPr>
        <p:spPr>
          <a:xfrm>
            <a:off x="1406013" y="1770185"/>
            <a:ext cx="9947787" cy="4406778"/>
          </a:xfrm>
        </p:spPr>
        <p:txBody>
          <a:bodyPr>
            <a:normAutofit/>
          </a:bodyPr>
          <a:lstStyle/>
          <a:p>
            <a:pPr marL="0" indent="0">
              <a:buNone/>
            </a:pPr>
            <a:r>
              <a:rPr kumimoji="1"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1974-75</a:t>
            </a:r>
            <a:r>
              <a:rPr kumimoji="1"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年度国際協議会の</a:t>
            </a:r>
            <a:r>
              <a:rPr kumimoji="1" lang="ja-JP" altLang="en-US" sz="36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講演</a:t>
            </a:r>
          </a:p>
          <a:p>
            <a:pPr marL="0" indent="0">
              <a:buNone/>
            </a:pPr>
            <a:endParaRPr kumimoji="1"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「職業奉仕こそロータリーの理念、思想と行動の　　基盤であり、それはあくまでも個人を対象とする　　ものである。今日ここ</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に来ている皆さんの</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中</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でもし　職業</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奉仕が判らないという人がいるなら</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、そんな</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人はガバナーという高い地位に就く資格</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はない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ロータリーバッジをつける権利も特典もない</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0301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フリーメーソンの会員数</a:t>
            </a:r>
          </a:p>
        </p:txBody>
      </p:sp>
      <p:sp>
        <p:nvSpPr>
          <p:cNvPr id="3" name="コンテンツ プレースホルダー 2"/>
          <p:cNvSpPr>
            <a:spLocks noGrp="1"/>
          </p:cNvSpPr>
          <p:nvPr>
            <p:ph idx="1"/>
          </p:nvPr>
        </p:nvSpPr>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ここで注目すべきはフリーメーソンの会員数は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万人だということです。ロータリーもライオンズも、会員増強・拡大が最大の目標ですが、ロータリーの会員数は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万人プラスマイナス・アルフアでフリーメーソンには遠く及びません。 とかく、フリーメーソンとは一つの集団とか組織みたいに誤解されがちですが、そういう中央集権的な組織ではありませんし、組織全体を代表して話すような、スポークスマンも実はいないのです。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3048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66917" y="314653"/>
            <a:ext cx="10537723" cy="1002891"/>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中央集権より柔軟な地方分権</a:t>
            </a:r>
          </a:p>
        </p:txBody>
      </p:sp>
      <p:sp>
        <p:nvSpPr>
          <p:cNvPr id="3" name="コンテンツ プレースホルダー 2"/>
          <p:cNvSpPr>
            <a:spLocks noGrp="1"/>
          </p:cNvSpPr>
          <p:nvPr>
            <p:ph idx="1"/>
          </p:nvPr>
        </p:nvSpPr>
        <p:spPr>
          <a:xfrm>
            <a:off x="1120000" y="1836683"/>
            <a:ext cx="10233800" cy="4469524"/>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フリーメーソンの組織形態とは、ピラミッド型の上意下達の組織ではなく、各地の本部が並立していて、それぞれが相互に承認し合っています。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国と国との間の外交関係のようなものです。ある国のフリーメーソンが伝統的なルールを破った場合、最大の”制裁”は、他のロッジから承認を取り下げられることです。つまりフリーメーソンは国、地方・地域のそれぞれの事情に合った、より適切で柔軟な地方分権による統治を行うことができ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93174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地方分権性のメリット</a:t>
            </a:r>
          </a:p>
        </p:txBody>
      </p:sp>
      <p:sp>
        <p:nvSpPr>
          <p:cNvPr id="3" name="コンテンツ プレースホルダー 2"/>
          <p:cNvSpPr>
            <a:spLocks noGrp="1"/>
          </p:cNvSpPr>
          <p:nvPr>
            <p:ph idx="1"/>
          </p:nvPr>
        </p:nvSpPr>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メリットは、その地域で自分たちが必要とするものだけにお金を使うことが出来ます。 それに引き換え、ロータリーのクラブ管理は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とクラブの直結方式による中央集権システムで、組織全体から収集した情報を基に、</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の理事会が各クラブを統括・管理します。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ピラミッド型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の階層が形成され、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が組織の財源</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や決定権を持ち、下層になるほど機能が細分化されて、財源や決定権が小さく制限され、上下方向の統制がより強化されています。 </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06028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統治すれども支配せず</a:t>
            </a:r>
          </a:p>
        </p:txBody>
      </p:sp>
      <p:sp>
        <p:nvSpPr>
          <p:cNvPr id="3" name="コンテンツ プレースホルダー 2"/>
          <p:cNvSpPr>
            <a:spLocks noGrp="1"/>
          </p:cNvSpPr>
          <p:nvPr>
            <p:ph idx="1"/>
          </p:nvPr>
        </p:nvSpPr>
        <p:spPr>
          <a:xfrm>
            <a:off x="1120000" y="2074613"/>
            <a:ext cx="10233800" cy="4102357"/>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それぞれの国における固有の風土、文化に盲目な　　統治は必ず失敗します。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フリーメーソンが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万人の会員に支持されている　ということは、構成員の満足度が高いからでしょう。 言いかえるとロータリーは機能体</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ゲゼルシャフト</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であり、メーソンは共同体</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ゲマインシャフト</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だということです。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9793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機能体</a:t>
            </a:r>
            <a:r>
              <a:rPr lang="en-US" altLang="ja-JP" sz="36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ゲゼルシャフト</a:t>
            </a:r>
            <a:r>
              <a:rPr lang="en-US" altLang="ja-JP" sz="36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387365" y="2017985"/>
            <a:ext cx="9966435" cy="4351284"/>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機能体組織の典型は企業・軍隊。機能体組織は、　　外的な目的を達成することを目的とした組織。</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構成員の満足や親睦は手段。</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本来の目的は、組織外の目的を達成する事。　　　　目的達成能力の充実が重要。</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組織の「強さ」を実現する為に、構成員に辛い　　思いを強いることもある。</a:t>
            </a:r>
          </a:p>
        </p:txBody>
      </p:sp>
    </p:spTree>
    <p:extLst>
      <p:ext uri="{BB962C8B-B14F-4D97-AF65-F5344CB8AC3E}">
        <p14:creationId xmlns:p14="http://schemas.microsoft.com/office/powerpoint/2010/main" val="1401500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55297"/>
            <a:ext cx="10515600" cy="1325563"/>
          </a:xfrm>
        </p:spPr>
        <p:txBody>
          <a:bodyPr>
            <a:normAutofit fontScale="90000"/>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ロータリークラブは</a:t>
            </a:r>
            <a: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共同体</a:t>
            </a:r>
            <a:b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0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0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ゲマインシャフト</a:t>
            </a:r>
            <a:r>
              <a:rPr kumimoji="1" lang="en-US" altLang="ja-JP" sz="40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09600" y="1973942"/>
            <a:ext cx="10574965" cy="4630057"/>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共同体は自然発生的なつながりで生まれた人々の集まりで、構成員の心地よさを追求することが究極の目的です。共同体が</a:t>
            </a:r>
            <a:r>
              <a:rPr lang="ja-JP" altLang="en-US" sz="3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組織の拡大のために構成員に犠牲を強いれば、</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本来の目的に反して魅力を失い会員は減少するでしょう。</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組織の管理運営は、二つの組織体の区別を明確に理解して対処することが必要。</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メーソンとロータリーの会員数の差は、共同体と機能体の差によるといえば言いすぎでしょうか。中央集権と地方分権の違いといえばいいのでしょうか。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94104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09600" y="633065"/>
            <a:ext cx="9956800" cy="2110155"/>
          </a:xfrm>
        </p:spPr>
        <p:txBody>
          <a:bodyPr/>
          <a:lstStyle/>
          <a:p>
            <a:r>
              <a:rPr lang="ja-JP" altLang="en-US" sz="4400" i="1" dirty="0">
                <a:solidFill>
                  <a:srgbClr val="FFFF00"/>
                </a:solidFill>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dirty="0" err="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は共</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同体へ</a:t>
            </a:r>
            <a:r>
              <a:rPr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回帰</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1"/>
          </p:nvPr>
        </p:nvSpPr>
        <p:spPr>
          <a:xfrm>
            <a:off x="609600" y="2250851"/>
            <a:ext cx="10862997" cy="4051651"/>
          </a:xfrm>
        </p:spPr>
        <p:txBody>
          <a:bodyPr>
            <a:normAutofit/>
          </a:bodyPr>
          <a:lstStyle/>
          <a:p>
            <a:pPr marL="36576" indent="0">
              <a:buNone/>
            </a:pPr>
            <a:endParaRPr lang="ja-JP" altLang="en-US" sz="3600" dirty="0"/>
          </a:p>
          <a:p>
            <a:pPr marL="36576" indent="0">
              <a:buNone/>
            </a:pPr>
            <a:r>
              <a:rPr lang="ja-JP" altLang="en-US" sz="3600" b="1" dirty="0"/>
              <a:t>　　　</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柔軟性を認めることは、　　　　　　　</a:t>
            </a:r>
          </a:p>
          <a:p>
            <a:pPr marL="36576"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「構成員の心地よさ」</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a:t>
            </a:r>
          </a:p>
          <a:p>
            <a:pPr marL="36576"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を追求する</a:t>
            </a:r>
            <a:r>
              <a:rPr lang="ja-JP" altLang="en-US" sz="40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「共同体」</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へ</a:t>
            </a:r>
          </a:p>
          <a:p>
            <a:pPr marL="36576" indent="0">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の回帰を意味する。</a:t>
            </a:r>
          </a:p>
        </p:txBody>
      </p:sp>
    </p:spTree>
    <p:extLst>
      <p:ext uri="{BB962C8B-B14F-4D97-AF65-F5344CB8AC3E}">
        <p14:creationId xmlns:p14="http://schemas.microsoft.com/office/powerpoint/2010/main" val="1960715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2285" y="1022574"/>
            <a:ext cx="10186219" cy="4698307"/>
          </a:xfrm>
        </p:spPr>
        <p:txBody>
          <a:bodyPr>
            <a:normAutofit fontScale="90000"/>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に対する　杞憂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Ⅱ.</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グローバリズムと　　　　　　　　</a:t>
            </a:r>
            <a:b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ローカリズム</a:t>
            </a:r>
            <a:b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4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の画一的クラブ管理にほころび」</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723789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地方独自の文化を見直そう</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1"/>
          </p:nvPr>
        </p:nvSpPr>
        <p:spPr>
          <a:xfrm>
            <a:off x="1120000" y="2227385"/>
            <a:ext cx="10233800" cy="4407876"/>
          </a:xfrm>
        </p:spPr>
        <p:txBody>
          <a:bodyPr>
            <a:normAutofit lnSpcReduction="10000"/>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グローバリズムの特徴は世界規模での単一性・効率性・同質性・経済性の増進にあります。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しかしながら、グローバリズムの持つこのような特徴は決してよい結果のみをもたらすものではなく、両刃の刃でもあることが強く銘記されなければなりません。</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ローカリズムとは、より小さな単位である国家内の特定の地方の経済や文化が集積・発信されることでした。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つまりグローバリズムとローカリズムは対立する動きではなく、相互補完的な現象なのです。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69231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ロータリークラブが原点</a:t>
            </a:r>
          </a:p>
        </p:txBody>
      </p:sp>
      <p:sp>
        <p:nvSpPr>
          <p:cNvPr id="4" name="コンテンツ プレースホルダー 3"/>
          <p:cNvSpPr>
            <a:spLocks noGrp="1"/>
          </p:cNvSpPr>
          <p:nvPr>
            <p:ph idx="1"/>
          </p:nvPr>
        </p:nvSpPr>
        <p:spPr>
          <a:xfrm>
            <a:off x="1120000" y="2049517"/>
            <a:ext cx="10233800" cy="4501054"/>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一つ一つのクラブはしっかりとした個性を持ち、それらが連携・協力して世界全体を構成する。このことが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のグローバリズムに対抗するロータリークラブの対抗原理であります。</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そして、各ロータリークラブどうしは互いに関与し合いながら、共存する事がローカリズム原理が機能する絶対条件であります。このためには自分に対する自己規制と他者に対する寛容が必要であります。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8915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478955" cy="1143000"/>
          </a:xfrm>
        </p:spPr>
        <p:txBody>
          <a:bodyPr>
            <a:normAutofit/>
          </a:bodyPr>
          <a:lstStyle/>
          <a:p>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啓蒙思想としての職業奉仕は限界</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09600" y="1600200"/>
            <a:ext cx="10972800" cy="4853136"/>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経済社会のグロバリゼーションに伴い、企業の合併</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買収</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、巨大化が進み、ロータリーの</a:t>
            </a:r>
            <a:r>
              <a:rPr lang="ja-JP" altLang="en-US"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古典的職業奉仕</a:t>
            </a:r>
            <a:r>
              <a:rPr lang="ja-JP" altLang="en-US" sz="3200" b="1" i="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観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は対応しきれない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不正は徹底的に叩くという警察国家では</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ロータリー的　な</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寛容や倫理は単なる観念論にすぎない</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としては職業倫理などという問題は司法に</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委ねるしかない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、ロータリーとしては人道的事業に専念するのが最も効率的な道</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そのために</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は、やはり</a:t>
            </a:r>
            <a:r>
              <a:rPr lang="ja-JP" altLang="en-US" sz="3200" b="1" i="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会員を増やし財団の資金を増やさねばならぬ</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これが本音</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でした。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82441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36" y="108177"/>
            <a:ext cx="10515600" cy="963561"/>
          </a:xfrm>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ローカリズムの最小単位とは何か</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1994344"/>
            <a:ext cx="10233800" cy="4182625"/>
          </a:xfrm>
        </p:spPr>
        <p:txBody>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それはロータリークラブを構成する一人ひとりの　人間であります。ロータリアンこそローカリズムの　最小単位でありその出発点であります。</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そこでこういうことが言えます。すなわち、</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が  柔軟なグラデーション構造を維持し、機能するためにはその最小単位のロータリアン一人ひとりが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個</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を持ち、それを発揮する事が必要である、と言うことであります。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40338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マルチカルチャリズム</a:t>
            </a:r>
          </a:p>
        </p:txBody>
      </p:sp>
      <p:sp>
        <p:nvSpPr>
          <p:cNvPr id="3" name="コンテンツ プレースホルダー 2"/>
          <p:cNvSpPr>
            <a:spLocks noGrp="1"/>
          </p:cNvSpPr>
          <p:nvPr>
            <p:ph idx="1"/>
          </p:nvPr>
        </p:nvSpPr>
        <p:spPr>
          <a:xfrm>
            <a:off x="1120000" y="1817511"/>
            <a:ext cx="10233800" cy="4359452"/>
          </a:xfrm>
        </p:spPr>
        <p:txBody>
          <a:bodyPr>
            <a:normAutofit/>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異なる文化を持つクラブが存在するロータリーでは、　それぞれの文化が「対等な立場で」扱われるべきです。　</a:t>
            </a:r>
          </a:p>
          <a:p>
            <a:pPr lvl="0"/>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結論を申しますと、グローバリゼーションが進めば　進むほどローカリゼーションがそれに比例して必要　になり、そのためには我々がしっかりした個を</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持た</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なければならないということであります。</a:t>
            </a:r>
          </a:p>
          <a:p>
            <a:pPr lvl="0"/>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グローバル社会にあってこそ、夫々の国のアイデンティテイが強化されなければならない所以であります。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77928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一色の花壇　グラデーション効果</a:t>
            </a:r>
            <a:endParaRPr kumimoji="1" lang="ja-JP" altLang="en-US" sz="48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一</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種類の花、一つ色ばかりの花壇に何の面白さが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あろう</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色々</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あってこそ人生に薬味が聞くというものだ。　</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宗教、人種、社会的地位の垣根を取り払った</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a:latin typeface="メイリオ" panose="020B0604030504040204" pitchFamily="50" charset="-128"/>
                <a:ea typeface="メイリオ" panose="020B0604030504040204" pitchFamily="50" charset="-128"/>
                <a:cs typeface="メイリオ" panose="020B0604030504040204" pitchFamily="50" charset="-128"/>
              </a:rPr>
              <a:t>ロータリー</a:t>
            </a:r>
            <a:r>
              <a:rPr lang="ja-JP" altLang="ja-JP" sz="3200" b="1"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3200" b="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200" b="1" smtClean="0">
                <a:latin typeface="メイリオ" panose="020B0604030504040204" pitchFamily="50" charset="-128"/>
                <a:ea typeface="メイリオ" panose="020B0604030504040204" pitchFamily="50" charset="-128"/>
                <a:cs typeface="メイリオ" panose="020B0604030504040204" pitchFamily="50" charset="-128"/>
              </a:rPr>
              <a:t>国境</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の壁も乗り越えてどんどん</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拡大してゆく。それは多種多様であることを財産</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とするロータリーだからできたことで</a:t>
            </a:r>
            <a:r>
              <a:rPr lang="ja-JP"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あろう</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ポール・ハリス</a:t>
            </a:r>
            <a:r>
              <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9968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メルティングポット</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日本は島国の単一民族ですが、アメリカは少数民族の集まりで「人種のるつぼ」（</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Melting Pot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）の国といわれています。人々が同じ目的を目指して溶け合う“</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Melting”</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することが必要条件です。</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ただ最近アメリカでは、多文化主義の台頭で（</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Melting Pot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）よりむしろ混ざるが溶け合わない「サラダボウル」（</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Salad Bowl</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）という言葉も生</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ま</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れて</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久しくなりました</a:t>
            </a:r>
            <a:r>
              <a:rPr lang="ja-JP" altLang="en-US" dirty="0"/>
              <a:t>。</a:t>
            </a:r>
            <a:endParaRPr kumimoji="1" lang="ja-JP" altLang="en-US" dirty="0"/>
          </a:p>
        </p:txBody>
      </p:sp>
    </p:spTree>
    <p:extLst>
      <p:ext uri="{BB962C8B-B14F-4D97-AF65-F5344CB8AC3E}">
        <p14:creationId xmlns:p14="http://schemas.microsoft.com/office/powerpoint/2010/main" val="3220400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サラダボウル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アメリカで生まれた国際ロータリーは、自身の目的達成のために、世界の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カ国以上のロータリークラブの多様性を考慮せずに、「アメリカンスタンダードの押し付け」が見られます。　</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それぞれの国にはそれぞれの文化、宗教、伝統、習慣があります。サラダという料理はサラダボウルの中に、いろいろな野菜が盛り込まれ、混ざり合い、調和しながら作られています。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7664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3"/>
            <a:ext cx="10515600" cy="1247361"/>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互いの文化を認め合おう</a:t>
            </a:r>
          </a:p>
        </p:txBody>
      </p:sp>
      <p:sp>
        <p:nvSpPr>
          <p:cNvPr id="3" name="コンテンツ プレースホルダー 2"/>
          <p:cNvSpPr>
            <a:spLocks noGrp="1"/>
          </p:cNvSpPr>
          <p:nvPr>
            <p:ph idx="1"/>
          </p:nvPr>
        </p:nvSpPr>
        <p:spPr>
          <a:xfrm>
            <a:off x="1120000" y="2182761"/>
            <a:ext cx="10233800" cy="3994202"/>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サラダボウルの中の個々</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の野菜はどんなに他と混ざり合ってもトマト</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はトマト</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、レタスはレタスの個性は失いません。　　　　</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ＲＩの組織も同じでＲＩの目的達成のために溶け合う“</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Melting”</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するのではなく、加盟国の文化、個性を　活かして、ポール・ハリスが会得した寛容の心を　持って大同団結する道を考えていくべきでしょう。</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18825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0"/>
            <a:ext cx="10515600" cy="6240622"/>
          </a:xfrm>
        </p:spPr>
        <p:txBody>
          <a:bodyPr>
            <a:normAutofit/>
          </a:bodyPr>
          <a:lstStyle/>
          <a:p>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に対する　杞憂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Ⅲ</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ロータリーも免れえない</a:t>
            </a:r>
            <a:b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組織の宿命</a:t>
            </a:r>
            <a:b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組織の「肥大化」と「官僚制」</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43289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1"/>
            <a:ext cx="10515600" cy="1099877"/>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組織の膨張拡大</a:t>
            </a:r>
          </a:p>
        </p:txBody>
      </p:sp>
      <p:sp>
        <p:nvSpPr>
          <p:cNvPr id="3" name="コンテンツ プレースホルダー 2"/>
          <p:cNvSpPr>
            <a:spLocks noGrp="1"/>
          </p:cNvSpPr>
          <p:nvPr>
            <p:ph idx="1"/>
          </p:nvPr>
        </p:nvSpPr>
        <p:spPr>
          <a:xfrm>
            <a:off x="1120000" y="1947041"/>
            <a:ext cx="10233800" cy="4351283"/>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凡</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そ人間の営む組織というものは、政府であれ民間団体であれ、大きくなればなる程官僚化してゆきます。そして官僚化すれば官僚の本能として無限に拡大膨脹を求め、他の組織の領分まで侵奪しようという欲望に駆られます。これはもう善悪の</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論理</a:t>
            </a:r>
            <a:r>
              <a:rPr lang="ja-JP" altLang="ja-JP" sz="3200" b="1" dirty="0">
                <a:latin typeface="メイリオ" panose="020B0604030504040204" pitchFamily="50" charset="-128"/>
                <a:ea typeface="メイリオ" panose="020B0604030504040204" pitchFamily="50" charset="-128"/>
                <a:cs typeface="メイリオ" panose="020B0604030504040204" pitchFamily="50" charset="-128"/>
              </a:rPr>
              <a:t>を超越した本能ですからどうしようもありません。人間のやることなど「初めに本能ありき」で、理屈は後からついてくるものです。ロータリーの増強にしても同じで、「先ず初めに増強ありき」です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6306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奉仕の担い手を増やす</a:t>
            </a:r>
          </a:p>
        </p:txBody>
      </p:sp>
      <p:sp>
        <p:nvSpPr>
          <p:cNvPr id="3" name="コンテンツ プレースホルダー 2"/>
          <p:cNvSpPr>
            <a:spLocks noGrp="1"/>
          </p:cNvSpPr>
          <p:nvPr>
            <p:ph idx="1"/>
          </p:nvPr>
        </p:nvSpPr>
        <p:spPr>
          <a:xfrm>
            <a:off x="1553499" y="1769812"/>
            <a:ext cx="9631068" cy="4356363"/>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ロータリーは最初、ロータリーの目的達成の　　　　　ために人を集めます。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個人の運動より組織の運動の方が効果的である　　　　との判断です。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集まった人は、勿論目的達成のために活動する　　　　ことを考えます。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そのための組織化ですから。もう一方で組織は　　　　大きいほどより効果的であることもわかります。</a:t>
            </a:r>
          </a:p>
          <a:p>
            <a:endParaRPr kumimoji="1" lang="ja-JP" altLang="en-US" dirty="0"/>
          </a:p>
        </p:txBody>
      </p:sp>
    </p:spTree>
    <p:extLst>
      <p:ext uri="{BB962C8B-B14F-4D97-AF65-F5344CB8AC3E}">
        <p14:creationId xmlns:p14="http://schemas.microsoft.com/office/powerpoint/2010/main" val="1949642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371" y="527538"/>
            <a:ext cx="11521280" cy="1324708"/>
          </a:xfrm>
        </p:spPr>
        <p:txBody>
          <a:bodyPr>
            <a:noAutofit/>
          </a:bodyPr>
          <a:lstStyle/>
          <a:p>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組織の運動の方向性は</a:t>
            </a:r>
            <a:b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800" b="1" i="1" dirty="0" err="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つに</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分かれる</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85371" y="2332892"/>
            <a:ext cx="10299194" cy="3793272"/>
          </a:xfrm>
        </p:spPr>
        <p:txBody>
          <a:bodyPr>
            <a:normAutofit/>
          </a:bodyPr>
          <a:lstStyle/>
          <a:p>
            <a:pPr marL="36576"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目的達成のための運動</a:t>
            </a:r>
          </a:p>
          <a:p>
            <a:pPr marL="36576"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効果を上げるための組織の拡大</a:t>
            </a:r>
          </a:p>
          <a:p>
            <a:pPr marL="36576" indent="0">
              <a:buNone/>
            </a:pP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この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つは</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特に当初は表裏一体ですから、矛盾なく　　</a:t>
            </a:r>
          </a:p>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存在し、目的の達成と組織の拡大は両輪として　　　</a:t>
            </a:r>
          </a:p>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働きます。ただこの時点では、あくまで目的達成の　</a:t>
            </a:r>
          </a:p>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ための補助手段と</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して会員増強が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存在します。</a:t>
            </a:r>
          </a:p>
        </p:txBody>
      </p:sp>
    </p:spTree>
    <p:extLst>
      <p:ext uri="{BB962C8B-B14F-4D97-AF65-F5344CB8AC3E}">
        <p14:creationId xmlns:p14="http://schemas.microsoft.com/office/powerpoint/2010/main" val="1111956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職業奉仕は効力を失う</a:t>
            </a:r>
          </a:p>
        </p:txBody>
      </p:sp>
      <p:sp>
        <p:nvSpPr>
          <p:cNvPr id="3" name="コンテンツ プレースホルダー 2"/>
          <p:cNvSpPr>
            <a:spLocks noGrp="1"/>
          </p:cNvSpPr>
          <p:nvPr>
            <p:ph idx="1"/>
          </p:nvPr>
        </p:nvSpPr>
        <p:spPr>
          <a:xfrm>
            <a:off x="609600" y="1896534"/>
            <a:ext cx="10972800" cy="4229631"/>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アメリカでは個人の職業倫理は問わない。　　　　　　企業の倫理「法令の順守」は厳しく問う。</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「職業奉仕」は貴重な歴史的資料として一応記録に　　とどめておくけれどあとは</a:t>
            </a:r>
            <a:r>
              <a:rPr lang="ja-JP" altLang="en-US" sz="3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老衰安楽死</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するに任せる。</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この先ロータリーを維持拡大していくためには、　　　従来の職業奉仕</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より人道的奉仕活動</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を柱として存在価値</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を高めなければ</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ならない。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ことさら職業倫理など口出しする必要はない。</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11387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9600" y="274640"/>
            <a:ext cx="10670976" cy="1518993"/>
          </a:xfrm>
        </p:spPr>
        <p:txBody>
          <a:bodyPr>
            <a:no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効果を上げるための組織の拡大</a:t>
            </a:r>
          </a:p>
        </p:txBody>
      </p:sp>
      <p:sp>
        <p:nvSpPr>
          <p:cNvPr id="4" name="コンテンツ プレースホルダー 3"/>
          <p:cNvSpPr>
            <a:spLocks noGrp="1"/>
          </p:cNvSpPr>
          <p:nvPr>
            <p:ph idx="1"/>
          </p:nvPr>
        </p:nvSpPr>
        <p:spPr>
          <a:xfrm>
            <a:off x="1366697" y="2203938"/>
            <a:ext cx="10697497" cy="4321406"/>
          </a:xfrm>
        </p:spPr>
        <p:txBody>
          <a:bodyPr>
            <a:normAutofit/>
          </a:bodyPr>
          <a:lstStyle/>
          <a:p>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そこそこ</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の規模であれば何の問題もないのですが、　　　組織がある一定以上に肥大化</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すれば、しばしば組織　　の変質化</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が生じます。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なぜなら組織の衰退は組織の死につながります。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そのために組織が目的達成のための単なる手段から、　　大きくなった組織を維持拡大させることに目的を　　　　置き換えます。</a:t>
            </a: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41065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1055019" cy="1337852"/>
          </a:xfrm>
        </p:spPr>
        <p:txBody>
          <a:bodyPr>
            <a:no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個人の規範と集団の規範の乖離</a:t>
            </a:r>
          </a:p>
        </p:txBody>
      </p:sp>
      <p:sp>
        <p:nvSpPr>
          <p:cNvPr id="3" name="コンテンツ プレースホルダー 2"/>
          <p:cNvSpPr>
            <a:spLocks noGrp="1"/>
          </p:cNvSpPr>
          <p:nvPr>
            <p:ph idx="1"/>
          </p:nvPr>
        </p:nvSpPr>
        <p:spPr>
          <a:xfrm>
            <a:off x="1150373" y="2286019"/>
            <a:ext cx="9861755" cy="3840163"/>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だいたいこの時点で内輪もめが起こります。　　　純粋の目的達成派と組織発展派の路線闘争です。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空中分解することもありますが、生き残れば　　　組織発展派が普通は勝利を収めます。　　　　　　組織発展派が勝った時に運動の目的も変質します。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創立・創業の精神が終焉を迎えます。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76982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職業奉仕に固執するネオコン</a:t>
            </a:r>
          </a:p>
        </p:txBody>
      </p:sp>
      <p:sp>
        <p:nvSpPr>
          <p:cNvPr id="3" name="コンテンツ プレースホルダー 2"/>
          <p:cNvSpPr>
            <a:spLocks noGrp="1"/>
          </p:cNvSpPr>
          <p:nvPr>
            <p:ph idx="1"/>
          </p:nvPr>
        </p:nvSpPr>
        <p:spPr>
          <a:xfrm>
            <a:off x="1179883" y="2151993"/>
            <a:ext cx="10004695" cy="3974176"/>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こういう状態に陥った組織は非常に厄介です。組織の発展段階で「それはおかしい」とか「それは我々の目指す方向ではない」と云う職業奉仕に固執するネオコンは淘汰整理されます。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残っているのは巨大化した組織で食べている人と、組織の目的が達成できると信じ込んだ人ばかりになります。</a:t>
            </a:r>
          </a:p>
        </p:txBody>
      </p:sp>
    </p:spTree>
    <p:extLst>
      <p:ext uri="{BB962C8B-B14F-4D97-AF65-F5344CB8AC3E}">
        <p14:creationId xmlns:p14="http://schemas.microsoft.com/office/powerpoint/2010/main" val="3069840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49"/>
            <a:ext cx="10515600" cy="1686409"/>
          </a:xfrm>
        </p:spPr>
        <p:txBody>
          <a:bodyPr>
            <a:norm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組織の宿命・官僚化</a:t>
            </a:r>
          </a:p>
        </p:txBody>
      </p:sp>
      <p:sp>
        <p:nvSpPr>
          <p:cNvPr id="3" name="コンテンツ プレースホルダー 2"/>
          <p:cNvSpPr>
            <a:spLocks noGrp="1"/>
          </p:cNvSpPr>
          <p:nvPr>
            <p:ph idx="1"/>
          </p:nvPr>
        </p:nvSpPr>
        <p:spPr>
          <a:xfrm>
            <a:off x="1268374" y="2309466"/>
            <a:ext cx="9960079" cy="3816719"/>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さらにどちらの比重が多いかといえば組織で　　　食べている官僚たちです。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彼らはロータリーの職業奉仕など、関心が薄く、　組織が肥大化することにのみ関心があります。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そこまでの段階で自制している組織もあります。　ただロータリーの組織は確実にそうなりつつ　　　あります。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05850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ＲＩのビジネスライクな財務管理</a:t>
            </a:r>
          </a:p>
        </p:txBody>
      </p:sp>
      <p:sp>
        <p:nvSpPr>
          <p:cNvPr id="3" name="コンテンツ プレースホルダー 2"/>
          <p:cNvSpPr>
            <a:spLocks noGrp="1"/>
          </p:cNvSpPr>
          <p:nvPr>
            <p:ph idx="1"/>
          </p:nvPr>
        </p:nvSpPr>
        <p:spPr>
          <a:xfrm>
            <a:off x="1120000" y="2133599"/>
            <a:ext cx="10233800" cy="4043363"/>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戦略計画に「ＲＩの財務と持続可能性と　　　　　　運営効果の向上」が加えられた。</a:t>
            </a:r>
          </a:p>
          <a:p>
            <a:r>
              <a:rPr kumimoji="1" lang="ja-JP" altLang="en-US" sz="3200" b="1" u="sng" dirty="0">
                <a:latin typeface="メイリオ" panose="020B0604030504040204" pitchFamily="50" charset="-128"/>
                <a:ea typeface="メイリオ" panose="020B0604030504040204" pitchFamily="50" charset="-128"/>
                <a:cs typeface="メイリオ" panose="020B0604030504040204" pitchFamily="50" charset="-128"/>
              </a:rPr>
              <a:t>本部や各支部の優秀なスタッフの確保。</a:t>
            </a:r>
          </a:p>
          <a:p>
            <a:r>
              <a:rPr lang="ja-JP" altLang="en-US" sz="3200" b="1" u="sng" dirty="0">
                <a:latin typeface="メイリオ" panose="020B0604030504040204" pitchFamily="50" charset="-128"/>
                <a:ea typeface="メイリオ" panose="020B0604030504040204" pitchFamily="50" charset="-128"/>
                <a:cs typeface="メイリオ" panose="020B0604030504040204" pitchFamily="50" charset="-128"/>
              </a:rPr>
              <a:t>スタッフへの報酬や待遇改善。</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ロータリーボランティアへの最小限の財源確保。</a:t>
            </a: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そのために</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年規定審議会</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で、ＲＩ</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の人頭分担金の値上げ。</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8585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0"/>
            <a:ext cx="10515600" cy="6240622"/>
          </a:xfrm>
        </p:spPr>
        <p:txBody>
          <a:bodyPr>
            <a:normAutofit/>
          </a:bodyPr>
          <a:lstStyle/>
          <a:p>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に対する　杞憂　</a:t>
            </a:r>
            <a:r>
              <a:rPr kumimoji="1" lang="en-US" altLang="ja-JP"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Ⅳ</a:t>
            </a:r>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ポリオ撲滅</a:t>
            </a:r>
            <a:r>
              <a:rPr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運動</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ポリオ</a:t>
            </a: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と戦う財団</a:t>
            </a:r>
            <a:r>
              <a:rPr lang="en-US" altLang="ja-JP"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セント行進</a:t>
            </a:r>
            <a:r>
              <a:rPr lang="en-US" altLang="ja-JP" sz="44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4732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81743" y="307071"/>
            <a:ext cx="10515600" cy="1325563"/>
          </a:xfrm>
        </p:spPr>
        <p:txBody>
          <a:bodyPr>
            <a:normAutofit/>
          </a:bodyPr>
          <a:lstStyle/>
          <a:p>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ポリオと戦う財団</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a:spLocks noGrp="1"/>
          </p:cNvSpPr>
          <p:nvPr>
            <p:ph idx="1"/>
          </p:nvPr>
        </p:nvSpPr>
        <p:spPr>
          <a:xfrm>
            <a:off x="1120000" y="2119087"/>
            <a:ext cx="10233800" cy="4057876"/>
          </a:xfrm>
        </p:spPr>
        <p:txBody>
          <a:bodyPr/>
          <a:lstStyle/>
          <a:p>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始めは</a:t>
            </a:r>
            <a:r>
              <a:rPr lang="en-US" altLang="ja-JP"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1921</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年ルーズベルト大統領が</a:t>
            </a:r>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ポリオ　に</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罹り死の淵をさまよった</a:t>
            </a:r>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法律</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顧問のオコナー</a:t>
            </a:r>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は「ポリオ</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と戦う財団</a:t>
            </a:r>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マーチオブダイムズ」（</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ダイムズ＝</a:t>
            </a:r>
            <a:r>
              <a:rPr lang="en-US" altLang="ja-JP"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セントの行進）を創設</a:t>
            </a:r>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3600" b="1" i="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目的</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はポリオワクチンの開発</a:t>
            </a:r>
            <a:b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1962</a:t>
            </a:r>
            <a:r>
              <a:rPr lang="ja-JP" altLang="en-US" sz="3600" b="1" i="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年にワクチンとして認可される</a:t>
            </a:r>
            <a:endParaRPr kumimoji="1" lang="ja-JP" altLang="en-US" dirty="0"/>
          </a:p>
        </p:txBody>
      </p:sp>
    </p:spTree>
    <p:extLst>
      <p:ext uri="{BB962C8B-B14F-4D97-AF65-F5344CB8AC3E}">
        <p14:creationId xmlns:p14="http://schemas.microsoft.com/office/powerpoint/2010/main" val="3277558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1797500"/>
          </a:xfrm>
        </p:spPr>
        <p:txBody>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非営利組織でしてはいけないこと</a:t>
            </a:r>
            <a:r>
              <a:rPr lang="ja-JP" altLang="en-US" sz="4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ドラッカー　クレアモント大学にて</a:t>
            </a:r>
            <a:endParaRPr kumimoji="1" lang="ja-JP" altLang="en-US" dirty="0"/>
          </a:p>
        </p:txBody>
      </p:sp>
      <p:sp>
        <p:nvSpPr>
          <p:cNvPr id="5" name="コンテンツ プレースホルダー 4"/>
          <p:cNvSpPr>
            <a:spLocks noGrp="1"/>
          </p:cNvSpPr>
          <p:nvPr>
            <p:ph idx="1"/>
          </p:nvPr>
        </p:nvSpPr>
        <p:spPr>
          <a:xfrm>
            <a:off x="1120000" y="2264229"/>
            <a:ext cx="10233800" cy="4252684"/>
          </a:xfrm>
        </p:spPr>
        <p:txBody>
          <a:bodyPr/>
          <a:lstStyle/>
          <a:p>
            <a:pPr marL="0" lvl="0" indent="0">
              <a:buNone/>
            </a:pPr>
            <a:r>
              <a:rPr lang="ja-JP" altLang="en-US" sz="3200" b="1"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最も</a:t>
            </a:r>
            <a:r>
              <a:rPr lang="ja-JP" altLang="en-US" sz="3200" b="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成功した非営利の仕事はポリオのキャンペーンです。我々は目標にしてきたことを達成しました。　その時「ポリオと戦う財団」を解散しておくべきだったのです。</a:t>
            </a:r>
          </a:p>
          <a:p>
            <a:pPr marL="0" lvl="0" indent="0">
              <a:buNone/>
            </a:pPr>
            <a:r>
              <a:rPr lang="ja-JP" altLang="en-US" sz="3200" b="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　ところが彼らは素晴らしい集金マシーンを作り上げたことに気が付いたのです。せっかくの組織を無駄にすることはない。目的をひねり出せばいいんだ。目的をひねり出し続けてもう</a:t>
            </a:r>
            <a:r>
              <a:rPr lang="en-US" altLang="ja-JP" sz="3200" b="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3200" b="1"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latin typeface="メイリオ" panose="020B0604030504040204" pitchFamily="50" charset="-128"/>
                <a:ea typeface="メイリオ" panose="020B0604030504040204" pitchFamily="50" charset="-128"/>
                <a:cs typeface="メイリオ" panose="020B0604030504040204" pitchFamily="50" charset="-128"/>
              </a:rPr>
              <a:t>年になります。</a:t>
            </a:r>
          </a:p>
        </p:txBody>
      </p:sp>
    </p:spTree>
    <p:extLst>
      <p:ext uri="{BB962C8B-B14F-4D97-AF65-F5344CB8AC3E}">
        <p14:creationId xmlns:p14="http://schemas.microsoft.com/office/powerpoint/2010/main" val="2270208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ポリオウイルスはいつ撲滅できるか</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生ワクチンを使用している国では、下水、土壌、地下水</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に「生</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ワクチン由来の</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ウイルス」が</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ありその伝搬を止めることが新たな課題となっています</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又ウイルスは遺伝子の変異が起こり、強毒株に変異するため常に異変の有無の検査が必要です。</a:t>
            </a:r>
            <a:endPar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ポリオはもはや大流行する都会の問題ではありません。多くの未開発国の僻地では、ウイルス根絶の時を予測することは困難で、並行して貧困格差の解消を進めることが緊急の課題です。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691091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の次の成果目標は？</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pPr lvl="0"/>
            <a:r>
              <a:rPr lang="en-US" altLang="ja-JP"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1988</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年以来ロータリーのポリオ寄付額は、世界の</a:t>
            </a:r>
            <a:r>
              <a:rPr lang="en-US" altLang="ja-JP"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％、しかしアドボカシーの分野での貢献は大きい。</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ＲＩ</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はポリオの世界的撲滅が認定されるまで、他</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の　いかなる</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プロジェクトよりもポリオ撲滅運動を</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優先　する</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ことを決めました</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組織は目的を達成するために存在する</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だが目的が</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達成</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されれば、組織の存在理由がなくなる。</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ポリオ撲滅が達成された場合、達成されない場合のロータリーに思いをはせてみてください。</a:t>
            </a:r>
            <a:endPar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60392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09600" y="274638"/>
            <a:ext cx="10862997" cy="1143000"/>
          </a:xfrm>
        </p:spPr>
        <p:txBody>
          <a:bodyPr>
            <a:normAutofit/>
          </a:bodyPr>
          <a:lstStyle/>
          <a:p>
            <a: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古典的</a:t>
            </a:r>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・啓蒙的職業奉仕論に変えて</a:t>
            </a:r>
          </a:p>
        </p:txBody>
      </p:sp>
      <p:sp>
        <p:nvSpPr>
          <p:cNvPr id="3" name="コンテンツ プレースホルダー 2"/>
          <p:cNvSpPr>
            <a:spLocks noGrp="1"/>
          </p:cNvSpPr>
          <p:nvPr>
            <p:ph idx="1"/>
          </p:nvPr>
        </p:nvSpPr>
        <p:spPr>
          <a:xfrm>
            <a:off x="609600" y="1772816"/>
            <a:ext cx="10972800" cy="4353347"/>
          </a:xfrm>
        </p:spPr>
        <p:txBody>
          <a:bodyPr>
            <a:normAutofit/>
          </a:bodyPr>
          <a:lstStyle/>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職業奉仕委員会の目指すもの⇒職業奉仕に変えて　</a:t>
            </a:r>
            <a:r>
              <a:rPr lang="en-US" altLang="ja-JP"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CSR</a:t>
            </a:r>
            <a:r>
              <a:rPr lang="ja-JP" altLang="en-US" sz="3200" b="1" i="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ISO</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の採用</a:t>
            </a:r>
          </a:p>
          <a:p>
            <a:r>
              <a:rPr lang="en-US" altLang="ja-JP"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CSR</a:t>
            </a:r>
            <a:r>
              <a:rPr lang="ja-JP" altLang="en-US" sz="3200" b="1" i="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企業の社会的責任（</a:t>
            </a:r>
            <a:r>
              <a:rPr lang="ja-JP" altLang="en-US"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Corporate</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Social</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Responsibility</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3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ISO</a:t>
            </a:r>
            <a:r>
              <a:rPr lang="ja-JP" altLang="en-US" sz="32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国際標準化機構　人権の</a:t>
            </a:r>
            <a:r>
              <a:rPr lang="zh-TW" altLang="en-US" sz="32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社会的責任規格</a:t>
            </a:r>
            <a:r>
              <a:rPr lang="ja-JP" altLang="en-US" sz="3200" b="1" i="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i="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特に</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ISO26000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は、企業はもちろんロータリーの組織の持続発展を目指すために使用できると</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は推奨。</a:t>
            </a:r>
            <a:r>
              <a:rPr lang="ja-JP" altLang="en-US" sz="3200" b="1" i="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従来の職業倫理に置き換えようとしている</a:t>
            </a:r>
            <a:endParaRPr lang="en-US" altLang="ja-JP" sz="3200" b="1" i="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21060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0379" y="1001486"/>
            <a:ext cx="10697849" cy="6400800"/>
          </a:xfrm>
        </p:spPr>
        <p:txBody>
          <a:bodyPr>
            <a:normAutofit/>
          </a:bodyPr>
          <a:lstStyle/>
          <a:p>
            <a:pPr marL="228600" lvl="0" indent="-228600">
              <a:spcBef>
                <a:spcPts val="1000"/>
              </a:spcBef>
            </a:pP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人工知能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AI</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時代の</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ロータリーを読む</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人工</a:t>
            </a: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知能時代</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a:t>
            </a:r>
            <a:b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49</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の職業が消えゆく　</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野村綜研</a:t>
            </a:r>
            <a:r>
              <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694115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49"/>
            <a:ext cx="10515600" cy="1758639"/>
          </a:xfrm>
        </p:spPr>
        <p:txBody>
          <a:bodyPr>
            <a:normAutofit/>
          </a:bodyPr>
          <a:lstStyle/>
          <a:p>
            <a:r>
              <a:rPr lang="en-US" altLang="ja-JP"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時代の</a:t>
            </a:r>
            <a:r>
              <a:rPr lang="ja-JP" altLang="ja-JP"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犬</a:t>
            </a:r>
            <a:r>
              <a:rPr lang="ja-JP" altLang="ja-JP" sz="4800" b="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4800" b="1"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社長</a:t>
            </a:r>
            <a:r>
              <a:rPr lang="ja-JP" altLang="en-US" sz="4800" b="1"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（ジョーク）</a:t>
            </a:r>
            <a:endParaRPr lang="ja-JP" altLang="ja-JP" sz="48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281" y="2300767"/>
            <a:ext cx="9833135" cy="3876215"/>
          </a:xfrm>
        </p:spPr>
        <p:txBody>
          <a:bodyPr>
            <a:norm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人工知能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AI</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の時代到来</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大工場は社長と犬だけ</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犬は社長が機械をいじったりしないように</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工場内を歩き回り</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監視している。</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では社長</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の役目は何か。　　　　　　　　　</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社長の役目は？ 犬に</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餌</a:t>
            </a:r>
            <a:r>
              <a:rPr lang="ja-JP" altLang="ja-JP" sz="3600" b="1" dirty="0">
                <a:latin typeface="メイリオ" panose="020B0604030504040204" pitchFamily="50" charset="-128"/>
                <a:ea typeface="メイリオ" panose="020B0604030504040204" pitchFamily="50" charset="-128"/>
                <a:cs typeface="メイリオ" panose="020B0604030504040204" pitchFamily="50" charset="-128"/>
              </a:rPr>
              <a:t>を与える</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こと</a:t>
            </a:r>
            <a:r>
              <a:rPr lang="ja-JP" altLang="ja-JP" sz="3600"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581923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5780032"/>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日本人</a:t>
            </a:r>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の職業</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観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Vocational</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Service)</a:t>
            </a:r>
            <a:b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人工</a:t>
            </a:r>
            <a: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知能時代の最先端の</a:t>
            </a:r>
            <a:b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奉仕</a:t>
            </a:r>
            <a: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理論と</a:t>
            </a: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b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天職論」</a:t>
            </a:r>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a:t>
            </a: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の復活</a:t>
            </a:r>
            <a:endParaRPr kumimoji="1"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67414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人工知能時代に職業奉仕論の復活</a:t>
            </a:r>
            <a:endParaRPr kumimoji="1" lang="ja-JP" altLang="en-US" dirty="0"/>
          </a:p>
        </p:txBody>
      </p:sp>
      <p:sp>
        <p:nvSpPr>
          <p:cNvPr id="4" name="コンテンツ プレースホルダー 3"/>
          <p:cNvSpPr>
            <a:spLocks noGrp="1"/>
          </p:cNvSpPr>
          <p:nvPr>
            <p:ph idx="1"/>
          </p:nvPr>
        </p:nvSpPr>
        <p:spPr>
          <a:xfrm>
            <a:off x="1120000" y="2133599"/>
            <a:ext cx="10233800" cy="4043363"/>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49</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の職業が消えゆく未来に於いて、これからの　</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変化にどう挑むべきか」</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代のビジネスパーソン約</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人で議論しました。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導かれた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結論は</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、「自分の職業が消えるか生き残るか」という観点ではなく、</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「そもそも自分の天職とは何か？」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「これをきっかけに、改めて “仕事の目的” とは何か？を考えた」という点に集中しました。</a:t>
            </a:r>
          </a:p>
          <a:p>
            <a:endParaRPr lang="ja-JP" altLang="en-US" dirty="0"/>
          </a:p>
        </p:txBody>
      </p:sp>
    </p:spTree>
    <p:extLst>
      <p:ext uri="{BB962C8B-B14F-4D97-AF65-F5344CB8AC3E}">
        <p14:creationId xmlns:p14="http://schemas.microsoft.com/office/powerpoint/2010/main" val="5199040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働く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キーワードは天職</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a:spLocks noGrp="1"/>
          </p:cNvSpPr>
          <p:nvPr>
            <p:ph idx="1"/>
          </p:nvPr>
        </p:nvSpPr>
        <p:spPr>
          <a:xfrm>
            <a:off x="1120000" y="2063264"/>
            <a:ext cx="10233800" cy="4113701"/>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「天職」が生産性よりも重要な時代</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この「働く目的」を考えるにあたって、多くの参加者から出てきたキーワードが、</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a:t>
            </a:r>
            <a:r>
              <a:rPr lang="ja-JP" altLang="en-US" sz="32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Vocation</a:t>
            </a:r>
            <a:r>
              <a:rPr lang="ja-JP" altLang="en-US" sz="32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です。天職、英語でいう</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Vocation</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は、天から自分が使命を受け、本来行うべきである仕事のことを指します。しかし、今回の議論の中では、下記の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要素を満たすものが、この「天職」に当たるのではないかという指摘が相次ぎました。</a:t>
            </a:r>
          </a:p>
        </p:txBody>
      </p:sp>
    </p:spTree>
    <p:extLst>
      <p:ext uri="{BB962C8B-B14F-4D97-AF65-F5344CB8AC3E}">
        <p14:creationId xmlns:p14="http://schemas.microsoft.com/office/powerpoint/2010/main" val="2761445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天職の要素</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：「没頭感」</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953732" y="1976284"/>
            <a:ext cx="10400071" cy="4200678"/>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没頭感とは、その仕事に取り組む際に深く　　　　　「熱中」し、時間が経過するのを忘れてひたすら　　　取り組むという状態です。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この状態になる時間が長い程、人はその時間その　　　もので高い「幸福感」を得ることができ、成長が　　　促進されると言われています。</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天職の最初の要素</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　　この「没頭感」を高い頻度で経験できる点となります。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05153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83226"/>
            <a:ext cx="10515600" cy="1140542"/>
          </a:xfrm>
        </p:spPr>
        <p:txBody>
          <a:bodyPr>
            <a:normAutofit fontScale="90000"/>
          </a:bodyPr>
          <a:lstStyle/>
          <a:p>
            <a:r>
              <a:rPr lang="ja-JP" altLang="en-US"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天職の要素</a:t>
            </a:r>
            <a:r>
              <a:rPr lang="en-US" altLang="ja-JP"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：「自己有能感」</a:t>
            </a:r>
            <a:r>
              <a:rPr lang="ja-JP" altLang="en-US" dirty="0"/>
              <a:t/>
            </a:r>
            <a:br>
              <a:rPr lang="ja-JP" altLang="en-US" dirty="0"/>
            </a:br>
            <a:endParaRPr lang="ja-JP" altLang="en-US" dirty="0"/>
          </a:p>
        </p:txBody>
      </p:sp>
      <p:sp>
        <p:nvSpPr>
          <p:cNvPr id="3" name="コンテンツ プレースホルダー 2"/>
          <p:cNvSpPr>
            <a:spLocks noGrp="1"/>
          </p:cNvSpPr>
          <p:nvPr>
            <p:ph idx="1"/>
          </p:nvPr>
        </p:nvSpPr>
        <p:spPr>
          <a:xfrm>
            <a:off x="1120000" y="2389239"/>
            <a:ext cx="10233800" cy="3787724"/>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自己有能感とは、世の中、自分の外の世界に　　　　対して、自分が何らかの形で役立っているという　　感覚を指します。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この感覚が高いことで、人は「自分自身の存在が　　他者に貢献し、世の中に対しても役立っている」　　という充実感を得ることができます。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579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639" y="365129"/>
            <a:ext cx="10980175" cy="1325563"/>
          </a:xfrm>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天職の要素</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：「他者とのつながり」</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726711" y="2110153"/>
            <a:ext cx="10233800" cy="4056977"/>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さまざまな活動をする中で、人とつながり、共同で　何かに取り組んでみたり、日々一緒に会話をしたり　といった「他者とのつながり」は、幸福感に直結　　することが知られています。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ハーバード大学が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1938</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年から実に</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年にわたって行った追跡調査を基にした研究では、幸福感に最も強い影響を与える要素が、人間関係であることを指摘しています。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37571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1817632"/>
          </a:xfrm>
        </p:spPr>
        <p:txBody>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天職論の復活・弁証法の原点回帰</a:t>
            </a:r>
            <a:endParaRPr kumimoji="1" lang="ja-JP" altLang="en-US" dirty="0"/>
          </a:p>
        </p:txBody>
      </p:sp>
      <p:sp>
        <p:nvSpPr>
          <p:cNvPr id="3" name="コンテンツ プレースホルダー 2"/>
          <p:cNvSpPr>
            <a:spLocks noGrp="1"/>
          </p:cNvSpPr>
          <p:nvPr>
            <p:ph idx="1"/>
          </p:nvPr>
        </p:nvSpPr>
        <p:spPr>
          <a:xfrm>
            <a:off x="1120000" y="2297743"/>
            <a:ext cx="10233800" cy="4308029"/>
          </a:xfrm>
        </p:spPr>
        <p:txBody>
          <a:bodyPr>
            <a:normAutofit/>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「職業奉仕の未来を読む」ために必要なことは、　　世界発展の「法則」を学ぶこと。　　　　　　　　　</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「弁証法」が世界の変化、発展、進化の法則を教えてくれる。</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弁証法の法則は、世界は、あたかも螺旋階段を登るように発展していく。「未来進化」と「原点回帰」が同時に起こるという法則。 </a:t>
            </a:r>
          </a:p>
        </p:txBody>
      </p:sp>
    </p:spTree>
    <p:extLst>
      <p:ext uri="{BB962C8B-B14F-4D97-AF65-F5344CB8AC3E}">
        <p14:creationId xmlns:p14="http://schemas.microsoft.com/office/powerpoint/2010/main" val="2626864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世の中の物事は螺旋的発展</a:t>
            </a:r>
          </a:p>
        </p:txBody>
      </p:sp>
      <p:sp>
        <p:nvSpPr>
          <p:cNvPr id="3" name="コンテンツ プレースホルダー 2"/>
          <p:cNvSpPr>
            <a:spLocks noGrp="1"/>
          </p:cNvSpPr>
          <p:nvPr>
            <p:ph idx="1"/>
          </p:nvPr>
        </p:nvSpPr>
        <p:spPr>
          <a:xfrm>
            <a:off x="737423" y="1825625"/>
            <a:ext cx="10196052" cy="4351338"/>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すなわち、螺旋階段を登る人物を、横から見ていると上に登っていき、発展しているように見えるが、上から見ていると、螺旋階段を一周回り、元の位置に戻ってくる。過去への回帰と古き価値の復活が起こるのである。ただし、そのとき、この人物は、かならず一段、高い位置に登ってい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言葉を換えれば、歴史においては、その発展とともに、かならず「古く懐かしいもの」が復活してくる。ただし、「新たな価値」を伴って復活してくるのである。</a:t>
            </a:r>
          </a:p>
        </p:txBody>
      </p:sp>
    </p:spTree>
    <p:extLst>
      <p:ext uri="{BB962C8B-B14F-4D97-AF65-F5344CB8AC3E}">
        <p14:creationId xmlns:p14="http://schemas.microsoft.com/office/powerpoint/2010/main" val="48470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320"/>
            <a:ext cx="9960864" cy="5242912"/>
          </a:xfrm>
        </p:spPr>
        <p:txBody>
          <a:bodyPr>
            <a:normAutofit/>
          </a:bodyPr>
          <a:lstStyle/>
          <a:p>
            <a:pPr>
              <a:lnSpc>
                <a:spcPct val="100000"/>
              </a:lnSpc>
            </a:pPr>
            <a:r>
              <a:rPr kumimoji="1" lang="ja-JP" altLang="en-US" dirty="0" smtClean="0"/>
              <a:t>　　</a:t>
            </a:r>
            <a:r>
              <a:rPr kumimoji="1" lang="ja-JP" altLang="en-US" dirty="0" smtClean="0">
                <a:latin typeface="+mn-ea"/>
                <a:ea typeface="+mn-ea"/>
              </a:rPr>
              <a:t/>
            </a:r>
            <a:br>
              <a:rPr kumimoji="1" lang="ja-JP" altLang="en-US" dirty="0" smtClean="0">
                <a:latin typeface="+mn-ea"/>
                <a:ea typeface="+mn-ea"/>
              </a:rPr>
            </a:br>
            <a:r>
              <a:rPr kumimoji="1" lang="ja-JP" altLang="en-US" dirty="0" smtClean="0">
                <a:latin typeface="+mn-ea"/>
                <a:ea typeface="+mn-ea"/>
              </a:rPr>
              <a:t/>
            </a:r>
            <a:br>
              <a:rPr kumimoji="1" lang="ja-JP" altLang="en-US" dirty="0" smtClean="0">
                <a:latin typeface="+mn-ea"/>
                <a:ea typeface="+mn-ea"/>
              </a:rPr>
            </a:br>
            <a:r>
              <a:rPr lang="ja-JP" altLang="en-US" dirty="0">
                <a:latin typeface="+mn-ea"/>
                <a:ea typeface="+mn-ea"/>
              </a:rPr>
              <a:t>　</a:t>
            </a:r>
            <a:r>
              <a:rPr lang="ja-JP" altLang="en-US" dirty="0" smtClean="0">
                <a:latin typeface="+mn-ea"/>
                <a:ea typeface="+mn-ea"/>
              </a:rPr>
              <a:t>　　</a:t>
            </a:r>
            <a: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ついにやって来た</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職業</a:t>
            </a:r>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奉仕の終焉</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1029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理論と実践はどちらが貴いのか</a:t>
            </a:r>
          </a:p>
        </p:txBody>
      </p:sp>
      <p:sp>
        <p:nvSpPr>
          <p:cNvPr id="3" name="コンテンツ プレースホルダー 2"/>
          <p:cNvSpPr>
            <a:spLocks noGrp="1"/>
          </p:cNvSpPr>
          <p:nvPr>
            <p:ph idx="1"/>
          </p:nvPr>
        </p:nvSpPr>
        <p:spPr>
          <a:xfrm>
            <a:off x="1120000" y="2133599"/>
            <a:ext cx="10233800" cy="4043363"/>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理論の立場は私たちの現実にとっていかなる意味　　を持つのか。別の言い方をすると、理論と実践とは　どちらが尊いかということです。</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この問いに対する答えは明瞭です。何故なら人生に　おいて実践ほど尊いもののないことは明らかです。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生きるとは創造することです。そして、その創造は　実践行動によってのみ実現されるからです。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6623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何を</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実践</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するのか</a:t>
            </a:r>
          </a:p>
        </p:txBody>
      </p:sp>
      <p:sp>
        <p:nvSpPr>
          <p:cNvPr id="3" name="コンテンツ プレースホルダー 2"/>
          <p:cNvSpPr>
            <a:spLocks noGrp="1"/>
          </p:cNvSpPr>
          <p:nvPr>
            <p:ph idx="1"/>
          </p:nvPr>
        </p:nvSpPr>
        <p:spPr/>
        <p:txBody>
          <a:bodyPr>
            <a:no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ここに最後の、最大の問題が潜んでいます。</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それは一体何を実践するのかということです。そうして    この時、燦然と輝きだすものこそ「理論」なのです。</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理論のない実践、それは盲目的であり、動物的で　　あります。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人間の行為は、どこまでも理論と哲学の上に展開　　されなければなりません。理論と哲学こそ社会を変革し歴史を創造する原動力なのです。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2749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最近の</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理事会の動向　</a:t>
            </a:r>
            <a:r>
              <a:rPr kumimoji="1"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黒田元</a:t>
            </a:r>
            <a:r>
              <a:rPr kumimoji="1" lang="en-US" altLang="ja-JP"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理事</a:t>
            </a:r>
          </a:p>
        </p:txBody>
      </p:sp>
      <p:sp>
        <p:nvSpPr>
          <p:cNvPr id="3" name="コンテンツ プレースホルダー 2"/>
          <p:cNvSpPr>
            <a:spLocks noGrp="1"/>
          </p:cNvSpPr>
          <p:nvPr>
            <p:ph idx="1"/>
          </p:nvPr>
        </p:nvSpPr>
        <p:spPr>
          <a:xfrm>
            <a:off x="1266094" y="2426677"/>
            <a:ext cx="10087708" cy="3750286"/>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最近の</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理事会の動きをみると、人道的奉仕に　　力を入れすぎてバランスが崩れていることに</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も　気が付</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会員教育</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に力を入れなければならない　　ということが決定されました。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日本のロータリアンはもっと自信を持って、</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　向け海外に向け意見を発信していただきたい。</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491306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世界へ伝えよう！日本人の職業観</a:t>
            </a:r>
          </a:p>
        </p:txBody>
      </p:sp>
      <p:sp>
        <p:nvSpPr>
          <p:cNvPr id="3" name="コンテンツ プレースホルダー 2"/>
          <p:cNvSpPr>
            <a:spLocks noGrp="1"/>
          </p:cNvSpPr>
          <p:nvPr>
            <p:ph idx="1"/>
          </p:nvPr>
        </p:nvSpPr>
        <p:spPr>
          <a:xfrm>
            <a:off x="1031645" y="2098431"/>
            <a:ext cx="10322169" cy="4078532"/>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では死語となりました。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しかし、「人工知能時代の未来のビジネスマンに　とって職業天職論</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職業奉仕の復活」こそ、働く目的であるであるということが確認され満足しています。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日本人の職業観は、ガラパゴス化してはおりません。</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「職業奉仕は普遍」であるということを自信を持って世界のロータリーに発信してゆきたいものです。</a:t>
            </a:r>
          </a:p>
        </p:txBody>
      </p:sp>
    </p:spTree>
    <p:extLst>
      <p:ext uri="{BB962C8B-B14F-4D97-AF65-F5344CB8AC3E}">
        <p14:creationId xmlns:p14="http://schemas.microsoft.com/office/powerpoint/2010/main" val="1796421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451556"/>
            <a:ext cx="11055019" cy="1128888"/>
          </a:xfrm>
        </p:spPr>
        <p:txBody>
          <a:bodyPr>
            <a:noAutofit/>
          </a:bodyPr>
          <a:lstStyle/>
          <a:p>
            <a:r>
              <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職業奉仕はアルファ・オメガである</a:t>
            </a:r>
          </a:p>
        </p:txBody>
      </p:sp>
      <p:sp>
        <p:nvSpPr>
          <p:cNvPr id="3" name="コンテンツ プレースホルダー 2"/>
          <p:cNvSpPr>
            <a:spLocks noGrp="1"/>
          </p:cNvSpPr>
          <p:nvPr>
            <p:ph idx="1"/>
          </p:nvPr>
        </p:nvSpPr>
        <p:spPr>
          <a:xfrm>
            <a:off x="914400" y="2262554"/>
            <a:ext cx="10558197" cy="3863616"/>
          </a:xfrm>
        </p:spPr>
        <p:txBody>
          <a:bodyPr>
            <a:noAutofit/>
          </a:bodyPr>
          <a:lstStyle/>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職業奉仕はロータリーの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アルファでありオメガ</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であります。アルファとはギリシャ語アルファベット    の 最初の第</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字、オメガとは最後の文字を表します。</a:t>
            </a:r>
          </a:p>
          <a:p>
            <a:pPr marL="36576"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職業奉仕はロータリーの始まりであるとともにその　　　行き着く究極である。すなわち、ロータリー運動に　　とって</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「職業奉仕」は「全て」であり「普遍」である</a:t>
            </a:r>
            <a:r>
              <a:rPr lang="ja-JP" altLang="en-US" sz="3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という意味です。</a:t>
            </a:r>
          </a:p>
        </p:txBody>
      </p:sp>
    </p:spTree>
    <p:extLst>
      <p:ext uri="{BB962C8B-B14F-4D97-AF65-F5344CB8AC3E}">
        <p14:creationId xmlns:p14="http://schemas.microsoft.com/office/powerpoint/2010/main" val="41439757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sz="4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源流の会は日本ロータリアンの良識の府</a:t>
            </a: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1"/>
          </p:nvPr>
        </p:nvSpPr>
        <p:spPr>
          <a:xfrm>
            <a:off x="1120000" y="2206171"/>
            <a:ext cx="10233800" cy="3970792"/>
          </a:xfrm>
        </p:spPr>
        <p:txBody>
          <a:bodyPr>
            <a:normAutofit/>
          </a:bodyPr>
          <a:lstStyle/>
          <a:p>
            <a:pPr lvl="0"/>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シェルドン</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の奉仕理念を</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学ぶことができ、アーカイブスの貴重な文献をいつでも活用できる幸せを田中会長に衷心より感謝を申し上げます。</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源流</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の会は日本のロータリアンの良識の府である</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3200" b="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減流の</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会は日本</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ロータリーの指導者の集まり。　</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日本</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のロータリーの将来は源流の会の会員の双肩</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に　かかって</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いる。オピニオンリーダーの集まり</a:t>
            </a:r>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3932689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我々の声を</a:t>
            </a:r>
            <a:r>
              <a:rPr kumimoji="1" lang="en-US" altLang="ja-JP"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4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へ</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a:spLocks noGrp="1"/>
          </p:cNvSpPr>
          <p:nvPr>
            <p:ph idx="1"/>
          </p:nvPr>
        </p:nvSpPr>
        <p:spPr>
          <a:xfrm>
            <a:off x="1120000" y="2191657"/>
            <a:ext cx="10233800" cy="3985306"/>
          </a:xfrm>
        </p:spPr>
        <p:txBody>
          <a:bodyPr>
            <a:normAutofit/>
          </a:bodyPr>
          <a:lstStyle/>
          <a:p>
            <a:pPr lvl="0"/>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新しい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酒は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新しい革袋に</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ただし</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新しい酒は、伝統的手法の上に新しい時代</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の　酵母</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菌の作用で時代の味覚にマッチしたものとなる</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先達の開発</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を新たな視点で見直そう。</a:t>
            </a:r>
          </a:p>
          <a:p>
            <a:pPr lvl="0"/>
            <a:r>
              <a:rPr lang="ja-JP" altLang="en-US" sz="32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源流</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の会も新しいステージを目指してさらにパワーアップさせよう。</a:t>
            </a:r>
            <a:endPar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58007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0"/>
            <a:ext cx="10515600" cy="1147582"/>
          </a:xfrm>
        </p:spPr>
        <p:txBody>
          <a:bodyPr>
            <a:normAutofit/>
          </a:bodyPr>
          <a:lstStyle/>
          <a:p>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ご静聴ありがとうございました</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fusaki\Desktop\ドキュメントD\100NORIT2\7740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1412776"/>
            <a:ext cx="11137237" cy="526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882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参考・引用文献</a:t>
            </a:r>
          </a:p>
        </p:txBody>
      </p:sp>
      <p:sp>
        <p:nvSpPr>
          <p:cNvPr id="4" name="コンテンツ プレースホルダー 3"/>
          <p:cNvSpPr>
            <a:spLocks noGrp="1"/>
          </p:cNvSpPr>
          <p:nvPr>
            <p:ph idx="1"/>
          </p:nvPr>
        </p:nvSpPr>
        <p:spPr/>
        <p:txBody>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不易流行　　　　　佐藤千寿</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黄金の十字架　　　佐藤千寿</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哲学と科学　　　　澤瀉久敬</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ある小児科医の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呟き</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ロータリーの職業奉仕と今後への</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提案　　黒田正宏</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252177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620688"/>
            <a:ext cx="10766987" cy="1728192"/>
          </a:xfrm>
        </p:spPr>
        <p:txBody>
          <a:bodyPr>
            <a:normAutofit fontScale="90000"/>
          </a:bodyPr>
          <a:lstStyle/>
          <a:p>
            <a:pPr marL="420624" lvl="0" indent="-384048">
              <a:spcBef>
                <a:spcPct val="20000"/>
              </a:spcBef>
            </a:pPr>
            <a:r>
              <a:rPr kumimoji="1" lang="ja-JP" altLang="en-US" sz="53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ロータリーグローバルリワード</a:t>
            </a:r>
            <a:r>
              <a:rPr kumimoji="1" lang="ja-JP" altLang="en-US" sz="53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53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dirty="0">
                <a:solidFill>
                  <a:srgbClr val="FFFF00"/>
                </a:solidFill>
              </a:rPr>
              <a:t>　</a:t>
            </a:r>
            <a:r>
              <a:rPr lang="ja-JP" altLang="en-US" sz="4800" dirty="0" smtClean="0">
                <a:solidFill>
                  <a:srgbClr val="FFFF00"/>
                </a:solidFill>
              </a:rPr>
              <a:t>　　</a:t>
            </a:r>
            <a:r>
              <a:rPr lang="ja-JP" altLang="en-US" sz="4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会員</a:t>
            </a:r>
            <a:r>
              <a:rPr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特典プログラム</a:t>
            </a:r>
            <a:r>
              <a:rPr lang="ja-JP" altLang="en-US" sz="4400" b="1" dirty="0">
                <a:solidFill>
                  <a:prstClr val="white"/>
                </a:solidFill>
                <a:latin typeface="ＭＳ Ｐゴシック"/>
                <a:cs typeface="+mn-cs"/>
              </a:rPr>
              <a:t/>
            </a:r>
            <a:br>
              <a:rPr lang="ja-JP" altLang="en-US" sz="4400" b="1" dirty="0">
                <a:solidFill>
                  <a:prstClr val="white"/>
                </a:solidFill>
                <a:latin typeface="ＭＳ Ｐゴシック"/>
                <a:cs typeface="+mn-cs"/>
              </a:rPr>
            </a:br>
            <a:endParaRPr kumimoji="1" lang="ja-JP" altLang="en-US" sz="4800" dirty="0">
              <a:solidFill>
                <a:srgbClr val="FFFF00"/>
              </a:solidFill>
            </a:endParaRPr>
          </a:p>
        </p:txBody>
      </p:sp>
      <p:sp>
        <p:nvSpPr>
          <p:cNvPr id="4" name="テキスト プレースホルダー 3"/>
          <p:cNvSpPr>
            <a:spLocks noGrp="1"/>
          </p:cNvSpPr>
          <p:nvPr>
            <p:ph idx="1"/>
          </p:nvPr>
        </p:nvSpPr>
        <p:spPr>
          <a:xfrm>
            <a:off x="609601" y="2409370"/>
            <a:ext cx="10478955" cy="4043965"/>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昨</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日から会員</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増強をより、強化するためにラビンドラン</a:t>
            </a: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RI</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会長により導入された。</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入会</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を誘われたら誰もが自分にとってどんなメリットがあるのか自問するでしょう。</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ロータリアンになれば、自分の人生を豊かにできることを示して、ロータリーが持つ価値をはっきり証明する必要がある。</a:t>
            </a:r>
          </a:p>
          <a:p>
            <a:endPar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8639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禁じ手の解禁</a:t>
            </a:r>
            <a:r>
              <a:rPr kumimoji="1" lang="en-US" altLang="ja-JP"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800" b="1" i="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職業奉仕の否定</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09601" y="1799771"/>
            <a:ext cx="11055019" cy="4326398"/>
          </a:xfrm>
        </p:spPr>
        <p:txBody>
          <a:bodyPr>
            <a:noAutofit/>
          </a:bodyPr>
          <a:lstStyle/>
          <a:p>
            <a:pPr marL="36576" indent="0">
              <a:lnSpc>
                <a:spcPct val="250000"/>
              </a:lnSpc>
              <a:buNone/>
            </a:pP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ロータリアン間</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取引きに関する方針</a:t>
            </a:r>
          </a:p>
          <a:p>
            <a:pPr marL="36576" indent="0">
              <a:lnSpc>
                <a:spcPct val="100000"/>
              </a:lnSpc>
              <a:buNone/>
            </a:pP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ロータリアンは同僚</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ロータリアンから他の事業家に対する場合よりも多くの利便を期待したり、これを要求することがあってはならない</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。職業</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奉仕の精神において、ロータリアンは取引き関係にある他の事業家には普通与えないような特典を同僚ロータリアンに与えてはならない</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382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テーマ1">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11.xml><?xml version="1.0" encoding="utf-8"?>
<a:theme xmlns:a="http://schemas.openxmlformats.org/drawingml/2006/main" name="1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12.xml><?xml version="1.0" encoding="utf-8"?>
<a:theme xmlns:a="http://schemas.openxmlformats.org/drawingml/2006/main" name="6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テクノロジー">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5.xml><?xml version="1.0" encoding="utf-8"?>
<a:theme xmlns:a="http://schemas.openxmlformats.org/drawingml/2006/main" name="4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6.xml><?xml version="1.0" encoding="utf-8"?>
<a:theme xmlns:a="http://schemas.openxmlformats.org/drawingml/2006/main" name="8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7.xml><?xml version="1.0" encoding="utf-8"?>
<a:theme xmlns:a="http://schemas.openxmlformats.org/drawingml/2006/main" name="9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8.xml><?xml version="1.0" encoding="utf-8"?>
<a:theme xmlns:a="http://schemas.openxmlformats.org/drawingml/2006/main" name="10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9.xml><?xml version="1.0" encoding="utf-8"?>
<a:theme xmlns:a="http://schemas.openxmlformats.org/drawingml/2006/main" name="5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20173</TotalTime>
  <Words>2799</Words>
  <Application>Microsoft Office PowerPoint</Application>
  <PresentationFormat>ユーザー設定</PresentationFormat>
  <Paragraphs>389</Paragraphs>
  <Slides>78</Slides>
  <Notes>78</Notes>
  <HiddenSlides>0</HiddenSlides>
  <MMClips>0</MMClips>
  <ScaleCrop>false</ScaleCrop>
  <HeadingPairs>
    <vt:vector size="4" baseType="variant">
      <vt:variant>
        <vt:lpstr>テーマ</vt:lpstr>
      </vt:variant>
      <vt:variant>
        <vt:i4>12</vt:i4>
      </vt:variant>
      <vt:variant>
        <vt:lpstr>スライド タイトル</vt:lpstr>
      </vt:variant>
      <vt:variant>
        <vt:i4>78</vt:i4>
      </vt:variant>
    </vt:vector>
  </HeadingPairs>
  <TitlesOfParts>
    <vt:vector size="90" baseType="lpstr">
      <vt:lpstr>テーマ1</vt:lpstr>
      <vt:lpstr>1_Office テーマ</vt:lpstr>
      <vt:lpstr>4_テクノロジー</vt:lpstr>
      <vt:lpstr>2_奥行</vt:lpstr>
      <vt:lpstr>4_奥行</vt:lpstr>
      <vt:lpstr>8_奥行</vt:lpstr>
      <vt:lpstr>9_奥行</vt:lpstr>
      <vt:lpstr>10_奥行</vt:lpstr>
      <vt:lpstr>5_奥行</vt:lpstr>
      <vt:lpstr>11_奥行</vt:lpstr>
      <vt:lpstr>12_奥行</vt:lpstr>
      <vt:lpstr>6_奥行</vt:lpstr>
      <vt:lpstr>第30回源流セミナー in 尼崎   　「ロータリー 　　　　　来し方行く末」 　　　 　　　　　　　　　　　　　　　　　  　　　　　　　　　　　　　　　　2017年6月3日    </vt:lpstr>
      <vt:lpstr>本日のスピーチの流れ</vt:lpstr>
      <vt:lpstr>職業奉仕はRIの指導指針であった</vt:lpstr>
      <vt:lpstr>啓蒙思想としての職業奉仕は限界</vt:lpstr>
      <vt:lpstr>職業奉仕は効力を失う</vt:lpstr>
      <vt:lpstr>古典的・啓蒙的職業奉仕論に変えて</vt:lpstr>
      <vt:lpstr>　　  　　　ついにやって来た 　　　　　　　 　　　　　　　職業奉仕の終焉</vt:lpstr>
      <vt:lpstr>ロータリーグローバルリワード 　　　会員特典プログラム </vt:lpstr>
      <vt:lpstr>禁じ手の解禁=職業奉仕の否定</vt:lpstr>
      <vt:lpstr>昨日は終わった 　　　　　　Yesterday is over</vt:lpstr>
      <vt:lpstr>なぜ職業奉仕は消えたのか？</vt:lpstr>
      <vt:lpstr>金魚鉢の中の金魚</vt:lpstr>
      <vt:lpstr>UNPREDICTABLE　未来を読む</vt:lpstr>
      <vt:lpstr>　世界史上、近代になって我々は　 　　　　　三つの産業革命を経験した  　　1.農業革命　 2.産業革命　3.情報革命 </vt:lpstr>
      <vt:lpstr>　《情報革命》 　　 　「ボランタリー経済」の出現 　 　　“ロータリーは非営利組織となる”</vt:lpstr>
      <vt:lpstr>情報革命後の社会　Ⅰ</vt:lpstr>
      <vt:lpstr>情報革命後の社会　Ⅱ</vt:lpstr>
      <vt:lpstr>第3セクターの台頭 　　　　　　奉仕経済の出現</vt:lpstr>
      <vt:lpstr>ロータリーは非営利組織となる</vt:lpstr>
      <vt:lpstr>救世軍のスープ接待所</vt:lpstr>
      <vt:lpstr>非営利組織の最優先課題</vt:lpstr>
      <vt:lpstr>　天職人としての禁欲的　　　　　　　 　　　　　　傾向は形骸化した</vt:lpstr>
      <vt:lpstr>非営利組織の会員になる</vt:lpstr>
      <vt:lpstr>支援してくれるロータリアンの声を聴く</vt:lpstr>
      <vt:lpstr>RIという非営利組織への杞憂</vt:lpstr>
      <vt:lpstr>石黒RI理事エレクト 　 　『日本のロータリーが世界から乖離　　　　　 　　　　しないように皆様の心を糧として　　　　 　　　　　　　理事の職責を務めてゆきたい』  　私はロータリーを愛するがゆえに　　　　　　　 　　あえて私の杞憂(無用な心配)を申し上げたい</vt:lpstr>
      <vt:lpstr>  　RIに対する杞憂　Ⅰ.　  　　　ロータリーは何故 　　　　　　　退会が者続出するのか  　　　</vt:lpstr>
      <vt:lpstr>　　ファジーな組織とタイトな組織  　　フリーメーソンに学ぶ柔軟性</vt:lpstr>
      <vt:lpstr>フリーメーソン</vt:lpstr>
      <vt:lpstr>フリーメーソンの会員数</vt:lpstr>
      <vt:lpstr>中央集権より柔軟な地方分権</vt:lpstr>
      <vt:lpstr>地方分権性のメリット</vt:lpstr>
      <vt:lpstr>統治すれども支配せず</vt:lpstr>
      <vt:lpstr>R.I.は機能体(ゲゼルシャフト)</vt:lpstr>
      <vt:lpstr>ロータリークラブは共同体 　　　　　　　　　　　(ゲマインシャフト)</vt:lpstr>
      <vt:lpstr>　　　　RIは共同体へ回帰</vt:lpstr>
      <vt:lpstr>　RIに対する　杞憂　Ⅱ.   　　　グローバリズムと　　　　　　　　 　　　　　　　　　ローカリズム  　「RIの画一的クラブ管理にほころび」 </vt:lpstr>
      <vt:lpstr>地方独自の文化を見直そう</vt:lpstr>
      <vt:lpstr>ロータリークラブが原点</vt:lpstr>
      <vt:lpstr> ローカリズムの最小単位とは何か</vt:lpstr>
      <vt:lpstr>マルチカルチャリズム</vt:lpstr>
      <vt:lpstr>一色の花壇　グラデーション効果</vt:lpstr>
      <vt:lpstr>メルティングポット</vt:lpstr>
      <vt:lpstr>サラダボウル</vt:lpstr>
      <vt:lpstr>互いの文化を認め合おう</vt:lpstr>
      <vt:lpstr>RIに対する　杞憂　Ⅲ 　　 　　ロータリーも免れえない 　　　　　組織の宿命  　　組織の「肥大化」と「官僚制」 </vt:lpstr>
      <vt:lpstr>組織の膨張拡大</vt:lpstr>
      <vt:lpstr>奉仕の担い手を増やす</vt:lpstr>
      <vt:lpstr>組織の運動の方向性は 　　　　　　　2つに分かれる</vt:lpstr>
      <vt:lpstr>効果を上げるための組織の拡大</vt:lpstr>
      <vt:lpstr>　個人の規範と集団の規範の乖離</vt:lpstr>
      <vt:lpstr>職業奉仕に固執するネオコン</vt:lpstr>
      <vt:lpstr>　組織の宿命・官僚化</vt:lpstr>
      <vt:lpstr>ＲＩのビジネスライクな財務管理</vt:lpstr>
      <vt:lpstr>RIに対する　杞憂　Ⅳ 　　 　　　　ポリオ撲滅運動　　　　　  　ポリオと戦う財団『10セント行進』 </vt:lpstr>
      <vt:lpstr>ポリオと戦う財団</vt:lpstr>
      <vt:lpstr>非営利組織でしてはいけないこと 　　　　　　　ドラッカー　クレアモント大学にて</vt:lpstr>
      <vt:lpstr>ポリオウイルスはいつ撲滅できるか</vt:lpstr>
      <vt:lpstr>RIの次の成果目標は？</vt:lpstr>
      <vt:lpstr>　　人工知能 (AI) 時代の               　　ロータリーを読む     　　人工知能時代に 　　　　　　49%の職業が消えゆく　 　　　　　　　　　　　　　　　(野村綜研)   　　　　</vt:lpstr>
      <vt:lpstr>AI時代の犬と社長（ジョーク）</vt:lpstr>
      <vt:lpstr> 日本人の職業観    ( Vocational Service)  　人工知能時代の最先端の 　　　　　　　　　奉仕理論として  　　　　「天職論」=職業奉仕の復活</vt:lpstr>
      <vt:lpstr>人工知能時代に職業奉仕論の復活</vt:lpstr>
      <vt:lpstr>働く　(キーワードは天職)</vt:lpstr>
      <vt:lpstr>天職の要素Ⅰ：「没頭感」</vt:lpstr>
      <vt:lpstr>天職の要素Ⅱ：「自己有能感」 </vt:lpstr>
      <vt:lpstr>天職の要素Ⅲ：「他者とのつながり」</vt:lpstr>
      <vt:lpstr>天職論の復活・弁証法の原点回帰</vt:lpstr>
      <vt:lpstr>世の中の物事は螺旋的発展</vt:lpstr>
      <vt:lpstr>理論と実践はどちらが貴いのか</vt:lpstr>
      <vt:lpstr>何を実践するのか</vt:lpstr>
      <vt:lpstr>最近のRI理事会の動向　黒田元RI理事</vt:lpstr>
      <vt:lpstr>世界へ伝えよう！日本人の職業観</vt:lpstr>
      <vt:lpstr>職業奉仕はアルファ・オメガである</vt:lpstr>
      <vt:lpstr>源流の会は日本ロータリアンの良識の府</vt:lpstr>
      <vt:lpstr>我々の声をRIへ</vt:lpstr>
      <vt:lpstr>　ご静聴ありがとうございました</vt:lpstr>
      <vt:lpstr>参考・引用文献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斉藤病院01</dc:creator>
  <cp:lastModifiedBy>FJ-USER</cp:lastModifiedBy>
  <cp:revision>538</cp:revision>
  <cp:lastPrinted>2016-09-02T02:01:52Z</cp:lastPrinted>
  <dcterms:created xsi:type="dcterms:W3CDTF">2016-05-23T00:14:59Z</dcterms:created>
  <dcterms:modified xsi:type="dcterms:W3CDTF">2017-06-02T11:10:02Z</dcterms:modified>
</cp:coreProperties>
</file>