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8" r:id="rId4"/>
    <p:sldId id="259" r:id="rId5"/>
    <p:sldId id="260" r:id="rId6"/>
    <p:sldId id="264" r:id="rId7"/>
    <p:sldId id="275" r:id="rId8"/>
    <p:sldId id="265" r:id="rId9"/>
    <p:sldId id="266" r:id="rId10"/>
    <p:sldId id="289" r:id="rId11"/>
    <p:sldId id="267" r:id="rId12"/>
    <p:sldId id="268" r:id="rId13"/>
    <p:sldId id="269" r:id="rId14"/>
    <p:sldId id="270" r:id="rId15"/>
    <p:sldId id="271" r:id="rId16"/>
    <p:sldId id="286" r:id="rId17"/>
    <p:sldId id="288" r:id="rId18"/>
    <p:sldId id="290" r:id="rId19"/>
    <p:sldId id="287"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03C4A45-A9F5-454A-9DFD-4DF81BF05FD4}">
          <p14:sldIdLst>
            <p14:sldId id="256"/>
            <p14:sldId id="258"/>
            <p14:sldId id="259"/>
            <p14:sldId id="260"/>
            <p14:sldId id="264"/>
            <p14:sldId id="275"/>
            <p14:sldId id="265"/>
            <p14:sldId id="266"/>
            <p14:sldId id="289"/>
            <p14:sldId id="267"/>
            <p14:sldId id="268"/>
            <p14:sldId id="269"/>
            <p14:sldId id="270"/>
            <p14:sldId id="271"/>
            <p14:sldId id="286"/>
            <p14:sldId id="288"/>
            <p14:sldId id="290"/>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52518" autoAdjust="0"/>
  </p:normalViewPr>
  <p:slideViewPr>
    <p:cSldViewPr>
      <p:cViewPr>
        <p:scale>
          <a:sx n="71" d="100"/>
          <a:sy n="71" d="100"/>
        </p:scale>
        <p:origin x="-72" y="-732"/>
      </p:cViewPr>
      <p:guideLst>
        <p:guide orient="horz" pos="2160"/>
        <p:guide pos="2880"/>
      </p:guideLst>
    </p:cSldViewPr>
  </p:slideViewPr>
  <p:outlineViewPr>
    <p:cViewPr>
      <p:scale>
        <a:sx n="33" d="100"/>
        <a:sy n="33" d="100"/>
      </p:scale>
      <p:origin x="0" y="-10590"/>
    </p:cViewPr>
  </p:outlineViewPr>
  <p:notesTextViewPr>
    <p:cViewPr>
      <p:scale>
        <a:sx n="150" d="100"/>
        <a:sy n="150" d="100"/>
      </p:scale>
      <p:origin x="0" y="0"/>
    </p:cViewPr>
  </p:notesTextViewPr>
  <p:sorterViewPr>
    <p:cViewPr varScale="1">
      <p:scale>
        <a:sx n="100" d="100"/>
        <a:sy n="100" d="100"/>
      </p:scale>
      <p:origin x="0" y="0"/>
    </p:cViewPr>
  </p:sorterViewPr>
  <p:notesViewPr>
    <p:cSldViewPr>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E956A-F5BE-46A3-83FB-BDFF51EF7BB9}" type="datetimeFigureOut">
              <a:rPr kumimoji="1" lang="ja-JP" altLang="en-US" smtClean="0"/>
              <a:t>2016/10/12</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93C80-81E2-4D16-87DE-BDBC6BA378CD}" type="slidenum">
              <a:rPr kumimoji="1" lang="ja-JP" altLang="en-US" smtClean="0"/>
              <a:t>‹#›</a:t>
            </a:fld>
            <a:endParaRPr kumimoji="1" lang="ja-JP" altLang="en-US" dirty="0"/>
          </a:p>
        </p:txBody>
      </p:sp>
    </p:spTree>
    <p:extLst>
      <p:ext uri="{BB962C8B-B14F-4D97-AF65-F5344CB8AC3E}">
        <p14:creationId xmlns:p14="http://schemas.microsoft.com/office/powerpoint/2010/main" val="13680780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ポール・ハリスやチェスレー・ペリーはロータリアンとして一生を終えましたが、シェルドンは</a:t>
            </a:r>
            <a:r>
              <a:rPr kumimoji="1" lang="en-US" altLang="ja-JP" sz="1200" kern="1200" dirty="0" smtClean="0">
                <a:solidFill>
                  <a:schemeClr val="tx1"/>
                </a:solidFill>
                <a:effectLst/>
                <a:latin typeface="+mn-lt"/>
                <a:ea typeface="+mn-ea"/>
                <a:cs typeface="+mn-cs"/>
              </a:rPr>
              <a:t>1921</a:t>
            </a:r>
            <a:r>
              <a:rPr kumimoji="1" lang="ja-JP" altLang="en-US" sz="1200" kern="1200" dirty="0" smtClean="0">
                <a:solidFill>
                  <a:schemeClr val="tx1"/>
                </a:solidFill>
                <a:effectLst/>
                <a:latin typeface="+mn-lt"/>
                <a:ea typeface="+mn-ea"/>
                <a:cs typeface="+mn-cs"/>
              </a:rPr>
              <a:t>年以降ロータリーとの関わりを一切絶ち、存命中に退会しました。なぜ退会したのかという理由を巡って、諸説が囁かれています。</a:t>
            </a:r>
          </a:p>
          <a:p>
            <a:r>
              <a:rPr kumimoji="1" lang="ja-JP" altLang="en-US" sz="1200" kern="1200" dirty="0" smtClean="0">
                <a:solidFill>
                  <a:schemeClr val="tx1"/>
                </a:solidFill>
                <a:effectLst/>
                <a:latin typeface="+mn-lt"/>
                <a:ea typeface="+mn-ea"/>
                <a:cs typeface="+mn-cs"/>
              </a:rPr>
              <a:t>　シェルドンは自ら好んでロータリー運動に参加したわけではなく、ポール・ハリスとハリー・ラグルスの勢力争いの余波を受けて、入会しただけのことです。</a:t>
            </a:r>
          </a:p>
          <a:p>
            <a:r>
              <a:rPr kumimoji="1" lang="ja-JP" altLang="en-US" sz="1200" kern="1200" dirty="0" smtClean="0">
                <a:solidFill>
                  <a:schemeClr val="tx1"/>
                </a:solidFill>
                <a:effectLst/>
                <a:latin typeface="+mn-lt"/>
                <a:ea typeface="+mn-ea"/>
                <a:cs typeface="+mn-cs"/>
              </a:rPr>
              <a:t>　オーストリア学派に属していたシェルドンは、</a:t>
            </a:r>
            <a:r>
              <a:rPr kumimoji="1" lang="en-US" altLang="ja-JP" sz="1200" kern="1200" dirty="0" smtClean="0">
                <a:solidFill>
                  <a:schemeClr val="tx1"/>
                </a:solidFill>
                <a:effectLst/>
                <a:latin typeface="+mn-lt"/>
                <a:ea typeface="+mn-ea"/>
                <a:cs typeface="+mn-cs"/>
              </a:rPr>
              <a:t>1902</a:t>
            </a:r>
            <a:r>
              <a:rPr kumimoji="1" lang="ja-JP" altLang="en-US"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40</a:t>
            </a:r>
            <a:r>
              <a:rPr kumimoji="1" lang="ja-JP" altLang="en-US" sz="1200" kern="1200" dirty="0" smtClean="0">
                <a:solidFill>
                  <a:schemeClr val="tx1"/>
                </a:solidFill>
                <a:effectLst/>
                <a:latin typeface="+mn-lt"/>
                <a:ea typeface="+mn-ea"/>
                <a:cs typeface="+mn-cs"/>
              </a:rPr>
              <a:t>年後を予測したような修正資本主義に基づく経営学を提唱した天才でした。彼の予測があまりにも未来を先取りして、世間の常識からかけ離れており、更に革命的な経済政策であったため、素人に過ぎないロータリアンや、時の共和党政権が受け入れることができなかったことは、アメリカ経済界にとって不幸なことだったと言えましょう。</a:t>
            </a:r>
          </a:p>
          <a:p>
            <a:r>
              <a:rPr kumimoji="1" lang="ja-JP" altLang="en-US" sz="1200" kern="1200" dirty="0" smtClean="0">
                <a:solidFill>
                  <a:schemeClr val="tx1"/>
                </a:solidFill>
                <a:effectLst/>
                <a:latin typeface="+mn-lt"/>
                <a:ea typeface="+mn-ea"/>
                <a:cs typeface="+mn-cs"/>
              </a:rPr>
              <a:t>　シェルドンは自らが研究した新しい経営理念を皆に教える立場にあり、ロータリアンは辞を低くして、彼の教えを乞うべき立場にあったのです。その立場を間違えたことが、シェルドンをロータリーから去らせた大きな原因だと言えましょう。</a:t>
            </a:r>
          </a:p>
          <a:p>
            <a:r>
              <a:rPr kumimoji="1" lang="ja-JP" altLang="en-US" sz="1200" kern="1200" dirty="0" smtClean="0">
                <a:solidFill>
                  <a:schemeClr val="tx1"/>
                </a:solidFill>
                <a:effectLst/>
                <a:latin typeface="+mn-lt"/>
                <a:ea typeface="+mn-ea"/>
                <a:cs typeface="+mn-cs"/>
              </a:rPr>
              <a:t>　修正資本主義というとジョン・ケインズを思い浮かべる人が多いようですが、この発想を考えたのはシェルドンなどのオーストリア学派であり、ケインズは、それから</a:t>
            </a:r>
            <a:r>
              <a:rPr kumimoji="1" lang="en-US" altLang="ja-JP" sz="1200" kern="1200" dirty="0" smtClean="0">
                <a:solidFill>
                  <a:schemeClr val="tx1"/>
                </a:solidFill>
                <a:effectLst/>
                <a:latin typeface="+mn-lt"/>
                <a:ea typeface="+mn-ea"/>
                <a:cs typeface="+mn-cs"/>
              </a:rPr>
              <a:t>40</a:t>
            </a:r>
            <a:r>
              <a:rPr kumimoji="1" lang="ja-JP" altLang="en-US" sz="1200" kern="1200" dirty="0" smtClean="0">
                <a:solidFill>
                  <a:schemeClr val="tx1"/>
                </a:solidFill>
                <a:effectLst/>
                <a:latin typeface="+mn-lt"/>
                <a:ea typeface="+mn-ea"/>
                <a:cs typeface="+mn-cs"/>
              </a:rPr>
              <a:t>年後に、民主党政権の経済顧問として、この政策を実施したに過ぎません。</a:t>
            </a: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a:t>
            </a:fld>
            <a:endParaRPr kumimoji="1" lang="ja-JP" altLang="en-US" dirty="0"/>
          </a:p>
        </p:txBody>
      </p:sp>
    </p:spTree>
    <p:extLst>
      <p:ext uri="{BB962C8B-B14F-4D97-AF65-F5344CB8AC3E}">
        <p14:creationId xmlns:p14="http://schemas.microsoft.com/office/powerpoint/2010/main" val="986577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ja-JP" sz="1200" kern="1200" dirty="0" smtClean="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従業員の雇用主に対する責務は、最善を尽くして働くこと。過失を最小限におさえること。会社の管理運営に協力することが要請されます。</a:t>
            </a:r>
          </a:p>
          <a:p>
            <a:r>
              <a:rPr kumimoji="1" lang="ja-JP" altLang="ja-JP" sz="1200" kern="1200" dirty="0" smtClean="0">
                <a:solidFill>
                  <a:schemeClr val="tx1"/>
                </a:solidFill>
                <a:effectLst/>
                <a:latin typeface="+mn-lt"/>
                <a:ea typeface="+mn-ea"/>
                <a:cs typeface="+mn-cs"/>
              </a:rPr>
              <a:t>雇用主と従業員がこの三種類の責務をお互いに果たすことが、会社の発展に繋がるのです。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そして、会社は誰のためにあるのかをよく考えなければなりません。会社や従業員のための</a:t>
            </a:r>
            <a:r>
              <a:rPr kumimoji="1" lang="en-US" altLang="ja-JP" sz="1200" kern="1200" dirty="0" smtClean="0">
                <a:solidFill>
                  <a:schemeClr val="tx1"/>
                </a:solidFill>
                <a:effectLst/>
                <a:latin typeface="+mn-lt"/>
                <a:ea typeface="+mn-ea"/>
                <a:cs typeface="+mn-cs"/>
              </a:rPr>
              <a:t>M&amp;A</a:t>
            </a:r>
            <a:r>
              <a:rPr kumimoji="1" lang="ja-JP" altLang="en-US" sz="1200" kern="1200" dirty="0" smtClean="0">
                <a:solidFill>
                  <a:schemeClr val="tx1"/>
                </a:solidFill>
                <a:effectLst/>
                <a:latin typeface="+mn-lt"/>
                <a:ea typeface="+mn-ea"/>
                <a:cs typeface="+mn-cs"/>
              </a:rPr>
              <a:t>は会社経営の正当な行為の一つかも知れませんが、経営者が儲けるための</a:t>
            </a:r>
            <a:r>
              <a:rPr kumimoji="1" lang="en-US" altLang="ja-JP" sz="1200" kern="1200" dirty="0" smtClean="0">
                <a:solidFill>
                  <a:schemeClr val="tx1"/>
                </a:solidFill>
                <a:effectLst/>
                <a:latin typeface="+mn-lt"/>
                <a:ea typeface="+mn-ea"/>
                <a:cs typeface="+mn-cs"/>
              </a:rPr>
              <a:t>M&amp;A</a:t>
            </a:r>
            <a:r>
              <a:rPr kumimoji="1" lang="ja-JP" altLang="en-US" sz="1200" kern="1200" dirty="0" smtClean="0">
                <a:solidFill>
                  <a:schemeClr val="tx1"/>
                </a:solidFill>
                <a:effectLst/>
                <a:latin typeface="+mn-lt"/>
                <a:ea typeface="+mn-ea"/>
                <a:cs typeface="+mn-cs"/>
              </a:rPr>
              <a:t>は、許されるべき行為ではありません。</a:t>
            </a: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10</a:t>
            </a:fld>
            <a:endParaRPr kumimoji="1" lang="ja-JP" altLang="en-US" dirty="0"/>
          </a:p>
        </p:txBody>
      </p:sp>
    </p:spTree>
    <p:extLst>
      <p:ext uri="{BB962C8B-B14F-4D97-AF65-F5344CB8AC3E}">
        <p14:creationId xmlns:p14="http://schemas.microsoft.com/office/powerpoint/2010/main" val="2193399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当時は共和党の保守的な政権が長期間続いた時期でもありました。共和党の基本的な考え方は、自由競争を前提として、すべてを自己責任で完結することでした。警察に頼らないために銃を持ち、無駄な経費を抑えるために小さな政府を志し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更に伝統的にロータリアンは共和党支持者が多く、歴代の大統領も極</a:t>
            </a:r>
            <a:r>
              <a:rPr kumimoji="1" lang="ja-JP" altLang="en-US" dirty="0" err="1" smtClean="0"/>
              <a:t>く</a:t>
            </a:r>
            <a:r>
              <a:rPr kumimoji="1" lang="ja-JP" altLang="en-US" dirty="0" smtClean="0"/>
              <a:t>一部を除いてロータリアンが当選していました。それにも関わらずシェルドンは、後日民主党が採択する経済政策を採用し、それが大きな経済効果を表したので、政府や</a:t>
            </a:r>
            <a:r>
              <a:rPr kumimoji="1" lang="en-US" altLang="ja-JP" dirty="0" smtClean="0"/>
              <a:t>RI</a:t>
            </a:r>
            <a:r>
              <a:rPr kumimoji="1" lang="ja-JP" altLang="en-US" dirty="0" smtClean="0"/>
              <a:t>との間で板挟みになり、それが退会の引き金になったのかも知れません。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11</a:t>
            </a:fld>
            <a:endParaRPr kumimoji="1" lang="ja-JP" altLang="en-US" dirty="0"/>
          </a:p>
        </p:txBody>
      </p:sp>
    </p:spTree>
    <p:extLst>
      <p:ext uri="{BB962C8B-B14F-4D97-AF65-F5344CB8AC3E}">
        <p14:creationId xmlns:p14="http://schemas.microsoft.com/office/powerpoint/2010/main" val="173840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年にミネアポリスに広告業界の相互扶助クラブである、ミネアポリス・パブリシテイ・クラブが創立され、このクラブのモットーが</a:t>
            </a:r>
            <a:r>
              <a:rPr kumimoji="1" lang="en-US" altLang="ja-JP" sz="1200" kern="1200" dirty="0" smtClean="0">
                <a:solidFill>
                  <a:schemeClr val="tx1"/>
                </a:solidFill>
                <a:effectLst/>
                <a:latin typeface="+mn-lt"/>
                <a:ea typeface="+mn-ea"/>
                <a:cs typeface="+mn-cs"/>
              </a:rPr>
              <a:t> Service, not self </a:t>
            </a:r>
            <a:r>
              <a:rPr kumimoji="1" lang="ja-JP" altLang="ja-JP" sz="1200" kern="1200" dirty="0" smtClean="0">
                <a:solidFill>
                  <a:schemeClr val="tx1"/>
                </a:solidFill>
                <a:effectLst/>
                <a:latin typeface="+mn-lt"/>
                <a:ea typeface="+mn-ea"/>
                <a:cs typeface="+mn-cs"/>
              </a:rPr>
              <a:t>でした。このモットーは約</a:t>
            </a:r>
            <a:r>
              <a:rPr kumimoji="1" lang="en-US" altLang="ja-JP" sz="1200" kern="1200" dirty="0" smtClean="0">
                <a:solidFill>
                  <a:schemeClr val="tx1"/>
                </a:solidFill>
                <a:effectLst/>
                <a:latin typeface="+mn-lt"/>
                <a:ea typeface="+mn-ea"/>
                <a:cs typeface="+mn-cs"/>
              </a:rPr>
              <a:t>180</a:t>
            </a:r>
            <a:r>
              <a:rPr kumimoji="1" lang="ja-JP" altLang="ja-JP" sz="1200" kern="1200" dirty="0" smtClean="0">
                <a:solidFill>
                  <a:schemeClr val="tx1"/>
                </a:solidFill>
                <a:effectLst/>
                <a:latin typeface="+mn-lt"/>
                <a:ea typeface="+mn-ea"/>
                <a:cs typeface="+mn-cs"/>
              </a:rPr>
              <a:t>名いたミネアポリス・パブリシテイ・クラブの会員を大量にスカウトして、</a:t>
            </a:r>
            <a:r>
              <a:rPr kumimoji="1" lang="en-US" altLang="ja-JP" sz="1200" kern="1200" dirty="0" smtClean="0">
                <a:solidFill>
                  <a:schemeClr val="tx1"/>
                </a:solidFill>
                <a:effectLst/>
                <a:latin typeface="+mn-lt"/>
                <a:ea typeface="+mn-ea"/>
                <a:cs typeface="+mn-cs"/>
              </a:rPr>
              <a:t>1910</a:t>
            </a:r>
            <a:r>
              <a:rPr kumimoji="1" lang="ja-JP" altLang="ja-JP" sz="1200" kern="1200" dirty="0" smtClean="0">
                <a:solidFill>
                  <a:schemeClr val="tx1"/>
                </a:solidFill>
                <a:effectLst/>
                <a:latin typeface="+mn-lt"/>
                <a:ea typeface="+mn-ea"/>
                <a:cs typeface="+mn-cs"/>
              </a:rPr>
              <a:t>年に創立されたミネアポリス・ロータリークラブに引き継がれた</a:t>
            </a:r>
            <a:r>
              <a:rPr kumimoji="1" lang="ja-JP" altLang="en-US" sz="1200" kern="1200" dirty="0" smtClean="0">
                <a:solidFill>
                  <a:schemeClr val="tx1"/>
                </a:solidFill>
                <a:effectLst/>
                <a:latin typeface="+mn-lt"/>
                <a:ea typeface="+mn-ea"/>
                <a:cs typeface="+mn-cs"/>
              </a:rPr>
              <a:t>と言われています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余談ながらミネアポリス・パブリシテイ・クラブはその後、</a:t>
            </a:r>
            <a:r>
              <a:rPr kumimoji="1" lang="en-US" altLang="ja-JP" sz="1200" kern="1200" dirty="0" smtClean="0">
                <a:solidFill>
                  <a:schemeClr val="tx1"/>
                </a:solidFill>
                <a:effectLst/>
                <a:latin typeface="+mn-lt"/>
                <a:ea typeface="+mn-ea"/>
                <a:cs typeface="+mn-cs"/>
              </a:rPr>
              <a:t>AD Fed MN </a:t>
            </a:r>
            <a:r>
              <a:rPr kumimoji="1" lang="ja-JP" altLang="ja-JP" sz="1200" kern="1200" dirty="0" smtClean="0">
                <a:solidFill>
                  <a:schemeClr val="tx1"/>
                </a:solidFill>
                <a:effectLst/>
                <a:latin typeface="+mn-lt"/>
                <a:ea typeface="+mn-ea"/>
                <a:cs typeface="+mn-cs"/>
              </a:rPr>
              <a:t>ミネソタ広告連盟と名称変更をして、順調に活動を展開し、</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年には創立</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周年を迎えたことがウエブサイトで報告されています。</a:t>
            </a:r>
          </a:p>
          <a:p>
            <a:r>
              <a:rPr kumimoji="1" lang="ja-JP" altLang="ja-JP" sz="1200" kern="1200" dirty="0" smtClean="0">
                <a:solidFill>
                  <a:schemeClr val="tx1"/>
                </a:solidFill>
                <a:effectLst/>
                <a:latin typeface="+mn-lt"/>
                <a:ea typeface="+mn-ea"/>
                <a:cs typeface="+mn-cs"/>
              </a:rPr>
              <a:t>この事実から、「 </a:t>
            </a:r>
            <a:r>
              <a:rPr kumimoji="1" lang="en-US" altLang="ja-JP" sz="1200" kern="1200" dirty="0" smtClean="0">
                <a:solidFill>
                  <a:schemeClr val="tx1"/>
                </a:solidFill>
                <a:effectLst/>
                <a:latin typeface="+mn-lt"/>
                <a:ea typeface="+mn-ea"/>
                <a:cs typeface="+mn-cs"/>
              </a:rPr>
              <a:t>Service, not self </a:t>
            </a:r>
            <a:r>
              <a:rPr kumimoji="1" lang="ja-JP" altLang="ja-JP" sz="1200" kern="1200" dirty="0" smtClean="0">
                <a:solidFill>
                  <a:schemeClr val="tx1"/>
                </a:solidFill>
                <a:effectLst/>
                <a:latin typeface="+mn-lt"/>
                <a:ea typeface="+mn-ea"/>
                <a:cs typeface="+mn-cs"/>
              </a:rPr>
              <a:t>」というモットーは、お互いに会員同士が取引によって儲けあおうという、物質的相互扶助のモットーであり、それをパブリシテイ・クラブからロータリークラブが引き継ぎ、フランク・コリンズはそれをロータリークラブの連合会で発表したに</a:t>
            </a:r>
            <a:r>
              <a:rPr kumimoji="1" lang="ja-JP" altLang="en-US" sz="1200" kern="1200" dirty="0" smtClean="0">
                <a:solidFill>
                  <a:schemeClr val="tx1"/>
                </a:solidFill>
                <a:effectLst/>
                <a:latin typeface="+mn-lt"/>
                <a:ea typeface="+mn-ea"/>
                <a:cs typeface="+mn-cs"/>
              </a:rPr>
              <a:t>過ぎない</a:t>
            </a:r>
            <a:r>
              <a:rPr kumimoji="1" lang="ja-JP" altLang="ja-JP" sz="1200" kern="1200" dirty="0" smtClean="0">
                <a:solidFill>
                  <a:schemeClr val="tx1"/>
                </a:solidFill>
                <a:effectLst/>
                <a:latin typeface="+mn-lt"/>
                <a:ea typeface="+mn-ea"/>
                <a:cs typeface="+mn-cs"/>
              </a:rPr>
              <a:t>ことが解りま</a:t>
            </a:r>
            <a:r>
              <a:rPr kumimoji="1" lang="ja-JP" altLang="en-US" sz="1200" kern="1200" dirty="0" smtClean="0">
                <a:solidFill>
                  <a:schemeClr val="tx1"/>
                </a:solidFill>
                <a:effectLst/>
                <a:latin typeface="+mn-lt"/>
                <a:ea typeface="+mn-ea"/>
                <a:cs typeface="+mn-cs"/>
              </a:rPr>
              <a:t>した</a:t>
            </a:r>
            <a:r>
              <a:rPr kumimoji="1" lang="ja-JP" altLang="ja-JP" sz="1200" kern="1200" dirty="0" smtClean="0">
                <a:solidFill>
                  <a:schemeClr val="tx1"/>
                </a:solidFill>
                <a:effectLst/>
                <a:latin typeface="+mn-lt"/>
                <a:ea typeface="+mn-ea"/>
                <a:cs typeface="+mn-cs"/>
              </a:rPr>
              <a:t>。大会の数か月前、シェルドンはコリンズと会い、この二つのモットーの意味のすり合わせを試みた模様ですが、全く異質のモットーであり、</a:t>
            </a:r>
            <a:r>
              <a:rPr kumimoji="1" lang="ja-JP" altLang="en-US" sz="1200" kern="1200" dirty="0" smtClean="0">
                <a:solidFill>
                  <a:schemeClr val="tx1"/>
                </a:solidFill>
                <a:effectLst/>
                <a:latin typeface="+mn-lt"/>
                <a:ea typeface="+mn-ea"/>
                <a:cs typeface="+mn-cs"/>
              </a:rPr>
              <a:t>双方の</a:t>
            </a:r>
            <a:r>
              <a:rPr kumimoji="1" lang="ja-JP" altLang="ja-JP" sz="1200" kern="1200" dirty="0" smtClean="0">
                <a:solidFill>
                  <a:schemeClr val="tx1"/>
                </a:solidFill>
                <a:effectLst/>
                <a:latin typeface="+mn-lt"/>
                <a:ea typeface="+mn-ea"/>
                <a:cs typeface="+mn-cs"/>
              </a:rPr>
              <a:t>次元が</a:t>
            </a:r>
            <a:r>
              <a:rPr kumimoji="1" lang="ja-JP" altLang="en-US" sz="1200" kern="1200" dirty="0" smtClean="0">
                <a:solidFill>
                  <a:schemeClr val="tx1"/>
                </a:solidFill>
                <a:effectLst/>
                <a:latin typeface="+mn-lt"/>
                <a:ea typeface="+mn-ea"/>
                <a:cs typeface="+mn-cs"/>
              </a:rPr>
              <a:t>余りにも</a:t>
            </a:r>
            <a:r>
              <a:rPr kumimoji="1" lang="ja-JP" altLang="ja-JP" sz="1200" kern="1200" dirty="0" smtClean="0">
                <a:solidFill>
                  <a:schemeClr val="tx1"/>
                </a:solidFill>
                <a:effectLst/>
                <a:latin typeface="+mn-lt"/>
                <a:ea typeface="+mn-ea"/>
                <a:cs typeface="+mn-cs"/>
              </a:rPr>
              <a:t>違い過ぎたため、</a:t>
            </a:r>
            <a:r>
              <a:rPr kumimoji="1" lang="ja-JP" altLang="en-US" sz="1200" kern="1200" dirty="0" smtClean="0">
                <a:solidFill>
                  <a:schemeClr val="tx1"/>
                </a:solidFill>
                <a:effectLst/>
                <a:latin typeface="+mn-lt"/>
                <a:ea typeface="+mn-ea"/>
                <a:cs typeface="+mn-cs"/>
              </a:rPr>
              <a:t>コリンズは</a:t>
            </a:r>
            <a:r>
              <a:rPr kumimoji="1" lang="ja-JP" altLang="ja-JP" sz="1200" kern="1200" dirty="0" smtClean="0">
                <a:solidFill>
                  <a:schemeClr val="tx1"/>
                </a:solidFill>
                <a:effectLst/>
                <a:latin typeface="+mn-lt"/>
                <a:ea typeface="+mn-ea"/>
                <a:cs typeface="+mn-cs"/>
              </a:rPr>
              <a:t>会員同士の相互扶助によって取引が拡大されたこと</a:t>
            </a:r>
            <a:r>
              <a:rPr kumimoji="1" lang="ja-JP" altLang="en-US" sz="1200"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延々と述べただけで、二つのモットーの共通点として纏めあげたかった道徳律「</a:t>
            </a:r>
            <a:r>
              <a:rPr kumimoji="1" lang="en-US" altLang="ja-JP" sz="1200" kern="1200" dirty="0" smtClean="0">
                <a:solidFill>
                  <a:schemeClr val="tx1"/>
                </a:solidFill>
                <a:effectLst/>
                <a:latin typeface="+mn-lt"/>
                <a:ea typeface="+mn-ea"/>
                <a:cs typeface="+mn-cs"/>
              </a:rPr>
              <a:t>do unto others as you would have them do unto you</a:t>
            </a:r>
            <a:r>
              <a:rPr kumimoji="1" lang="ja-JP" altLang="ja-JP" sz="1200" kern="1200" dirty="0" smtClean="0">
                <a:solidFill>
                  <a:schemeClr val="tx1"/>
                </a:solidFill>
                <a:effectLst/>
                <a:latin typeface="+mn-lt"/>
                <a:ea typeface="+mn-ea"/>
                <a:cs typeface="+mn-cs"/>
              </a:rPr>
              <a:t>」の精神は、コリンズのスピーチからは引き出すことはできませんでした</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従って、このモットーを過大に評価する必要はありません。</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12</a:t>
            </a:fld>
            <a:endParaRPr kumimoji="1" lang="ja-JP" altLang="en-US" dirty="0"/>
          </a:p>
        </p:txBody>
      </p:sp>
    </p:spTree>
    <p:extLst>
      <p:ext uri="{BB962C8B-B14F-4D97-AF65-F5344CB8AC3E}">
        <p14:creationId xmlns:p14="http://schemas.microsoft.com/office/powerpoint/2010/main" val="13254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シェルドンは危機的な局面を迎えつつある資本主義を正常な形に戻すためには、正しい経営学に則った企業経営をする必要があると考えました。そのために考え出した手法が「</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」のモットーとそれに付随する数々の職業奉仕活動の実践でした。アナキスト呼ばわりされながらも、彼の考え方に共感して、経営方針を転換した人は一様に事業を伸ばしました。</a:t>
            </a:r>
          </a:p>
          <a:p>
            <a:r>
              <a:rPr kumimoji="1" lang="ja-JP" altLang="ja-JP" sz="1200" kern="1200" dirty="0" smtClean="0">
                <a:solidFill>
                  <a:schemeClr val="tx1"/>
                </a:solidFill>
                <a:effectLst/>
                <a:latin typeface="+mn-lt"/>
                <a:ea typeface="+mn-ea"/>
                <a:cs typeface="+mn-cs"/>
              </a:rPr>
              <a:t>金が溜まりはじめると、贖罪の意味も含めて、チャリティ事業に走る人が現れます。中にはボランティア活動に生きがいを見出したグループも現れました。特に</a:t>
            </a:r>
            <a:r>
              <a:rPr kumimoji="1" lang="en-US" altLang="ja-JP" sz="1200" kern="1200" dirty="0" smtClean="0">
                <a:solidFill>
                  <a:schemeClr val="tx1"/>
                </a:solidFill>
                <a:effectLst/>
                <a:latin typeface="+mn-lt"/>
                <a:ea typeface="+mn-ea"/>
                <a:cs typeface="+mn-cs"/>
              </a:rPr>
              <a:t>1914</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RI</a:t>
            </a:r>
            <a:r>
              <a:rPr kumimoji="1" lang="ja-JP" altLang="ja-JP" sz="1200" kern="1200" dirty="0" smtClean="0">
                <a:solidFill>
                  <a:schemeClr val="tx1"/>
                </a:solidFill>
                <a:effectLst/>
                <a:latin typeface="+mn-lt"/>
                <a:ea typeface="+mn-ea"/>
                <a:cs typeface="+mn-cs"/>
              </a:rPr>
              <a:t>会長を務めたマルホランドは</a:t>
            </a:r>
            <a:r>
              <a:rPr kumimoji="1" lang="ja-JP" altLang="en-US" sz="1200" kern="1200" dirty="0" smtClean="0">
                <a:solidFill>
                  <a:schemeClr val="tx1"/>
                </a:solidFill>
                <a:effectLst/>
                <a:latin typeface="+mn-lt"/>
                <a:ea typeface="+mn-ea"/>
                <a:cs typeface="+mn-cs"/>
              </a:rPr>
              <a:t>、社会的奉仕活動の実践こそロータリーの役割だと主張して、</a:t>
            </a:r>
            <a:r>
              <a:rPr kumimoji="1" lang="ja-JP" altLang="ja-JP" sz="1200" kern="1200" dirty="0" smtClean="0">
                <a:solidFill>
                  <a:schemeClr val="tx1"/>
                </a:solidFill>
                <a:effectLst/>
                <a:latin typeface="+mn-lt"/>
                <a:ea typeface="+mn-ea"/>
                <a:cs typeface="+mn-cs"/>
              </a:rPr>
              <a:t>身体障害児対策に熱心に取り組みました。</a:t>
            </a:r>
          </a:p>
          <a:p>
            <a:r>
              <a:rPr kumimoji="1" lang="ja-JP" altLang="en-US" sz="1200" kern="1200" dirty="0" smtClean="0">
                <a:solidFill>
                  <a:schemeClr val="tx1"/>
                </a:solidFill>
                <a:effectLst/>
                <a:latin typeface="+mn-lt"/>
                <a:ea typeface="+mn-ea"/>
                <a:cs typeface="+mn-cs"/>
              </a:rPr>
              <a:t>経済学者の間では著名な存在であったシェルドンも、ロータリーの社会では、クラブ会長すら務めたことのない、一介のロータリアンに過ぎませんでした。元</a:t>
            </a:r>
            <a:r>
              <a:rPr kumimoji="1" lang="en-US" altLang="ja-JP" sz="1200" kern="1200" dirty="0" smtClean="0">
                <a:solidFill>
                  <a:schemeClr val="tx1"/>
                </a:solidFill>
                <a:effectLst/>
                <a:latin typeface="+mn-lt"/>
                <a:ea typeface="+mn-ea"/>
                <a:cs typeface="+mn-cs"/>
              </a:rPr>
              <a:t>RI</a:t>
            </a:r>
            <a:r>
              <a:rPr kumimoji="1" lang="ja-JP" altLang="en-US" sz="1200" kern="1200" dirty="0" smtClean="0">
                <a:solidFill>
                  <a:schemeClr val="tx1"/>
                </a:solidFill>
                <a:effectLst/>
                <a:latin typeface="+mn-lt"/>
                <a:ea typeface="+mn-ea"/>
                <a:cs typeface="+mn-cs"/>
              </a:rPr>
              <a:t>会長の強い影響を受けたボランテイァ派は、一気にその勢力を伸ばしていきました。</a:t>
            </a:r>
            <a:r>
              <a:rPr kumimoji="1" lang="en-US" altLang="ja-JP" sz="1200" kern="1200" dirty="0" smtClean="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13</a:t>
            </a:fld>
            <a:endParaRPr kumimoji="1" lang="ja-JP" altLang="en-US" dirty="0"/>
          </a:p>
        </p:txBody>
      </p:sp>
    </p:spTree>
    <p:extLst>
      <p:ext uri="{BB962C8B-B14F-4D97-AF65-F5344CB8AC3E}">
        <p14:creationId xmlns:p14="http://schemas.microsoft.com/office/powerpoint/2010/main" val="34286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ボランティア活動を現すモットーが次から次へと生まれました。前述の「</a:t>
            </a:r>
            <a:r>
              <a:rPr kumimoji="1" lang="en-US" altLang="ja-JP" sz="1200" kern="1200" dirty="0" smtClean="0">
                <a:solidFill>
                  <a:schemeClr val="tx1"/>
                </a:solidFill>
                <a:effectLst/>
                <a:latin typeface="+mn-lt"/>
                <a:ea typeface="+mn-ea"/>
                <a:cs typeface="+mn-cs"/>
              </a:rPr>
              <a:t> Service, not self </a:t>
            </a:r>
            <a:r>
              <a:rPr kumimoji="1" lang="ja-JP" altLang="ja-JP" sz="1200" kern="1200" dirty="0" smtClean="0">
                <a:solidFill>
                  <a:schemeClr val="tx1"/>
                </a:solidFill>
                <a:effectLst/>
                <a:latin typeface="+mn-lt"/>
                <a:ea typeface="+mn-ea"/>
                <a:cs typeface="+mn-cs"/>
              </a:rPr>
              <a:t>」に続いて「</a:t>
            </a:r>
            <a:r>
              <a:rPr kumimoji="1" lang="en-US" altLang="ja-JP" sz="1200" kern="1200" dirty="0" smtClean="0">
                <a:solidFill>
                  <a:schemeClr val="tx1"/>
                </a:solidFill>
                <a:effectLst/>
                <a:latin typeface="+mn-lt"/>
                <a:ea typeface="+mn-ea"/>
                <a:cs typeface="+mn-cs"/>
              </a:rPr>
              <a:t> Service before self </a:t>
            </a:r>
            <a:r>
              <a:rPr kumimoji="1" lang="ja-JP" altLang="ja-JP" sz="1200" kern="1200" dirty="0" smtClean="0">
                <a:solidFill>
                  <a:schemeClr val="tx1"/>
                </a:solidFill>
                <a:effectLst/>
                <a:latin typeface="+mn-lt"/>
                <a:ea typeface="+mn-ea"/>
                <a:cs typeface="+mn-cs"/>
              </a:rPr>
              <a:t>」などの言葉遊びのようなモットーも出て、結局</a:t>
            </a:r>
            <a:r>
              <a:rPr kumimoji="1" lang="en-US" altLang="ja-JP" sz="1200" kern="1200" dirty="0" smtClean="0">
                <a:solidFill>
                  <a:schemeClr val="tx1"/>
                </a:solidFill>
                <a:effectLst/>
                <a:latin typeface="+mn-lt"/>
                <a:ea typeface="+mn-ea"/>
                <a:cs typeface="+mn-cs"/>
              </a:rPr>
              <a:t>1920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」が正式に二つのモットーとして使われることになります。</a:t>
            </a:r>
          </a:p>
          <a:p>
            <a:r>
              <a:rPr kumimoji="1" lang="ja-JP" altLang="ja-JP" sz="1200" kern="1200" dirty="0" smtClean="0">
                <a:solidFill>
                  <a:schemeClr val="tx1"/>
                </a:solidFill>
                <a:effectLst/>
                <a:latin typeface="+mn-lt"/>
                <a:ea typeface="+mn-ea"/>
                <a:cs typeface="+mn-cs"/>
              </a:rPr>
              <a:t>この</a:t>
            </a:r>
            <a:r>
              <a:rPr kumimoji="1" lang="ja-JP" altLang="en-US" sz="1200" kern="1200" dirty="0" smtClean="0">
                <a:solidFill>
                  <a:schemeClr val="tx1"/>
                </a:solidFill>
                <a:effectLst/>
                <a:latin typeface="+mn-lt"/>
                <a:ea typeface="+mn-ea"/>
                <a:cs typeface="+mn-cs"/>
              </a:rPr>
              <a:t>頃から</a:t>
            </a:r>
            <a:r>
              <a:rPr kumimoji="1" lang="ja-JP" altLang="ja-JP" sz="1200" kern="1200" dirty="0" smtClean="0">
                <a:solidFill>
                  <a:schemeClr val="tx1"/>
                </a:solidFill>
                <a:effectLst/>
                <a:latin typeface="+mn-lt"/>
                <a:ea typeface="+mn-ea"/>
                <a:cs typeface="+mn-cs"/>
              </a:rPr>
              <a:t>、正しい経営学に基づいて事業を健全に運営しようとして、ロータリー運動に参加</a:t>
            </a:r>
            <a:r>
              <a:rPr kumimoji="1" lang="ja-JP" altLang="en-US" sz="1200" kern="1200" dirty="0" smtClean="0">
                <a:solidFill>
                  <a:schemeClr val="tx1"/>
                </a:solidFill>
                <a:effectLst/>
                <a:latin typeface="+mn-lt"/>
                <a:ea typeface="+mn-ea"/>
                <a:cs typeface="+mn-cs"/>
              </a:rPr>
              <a:t>しょうとする</a:t>
            </a:r>
            <a:r>
              <a:rPr kumimoji="1" lang="ja-JP" altLang="ja-JP" sz="1200" kern="1200" dirty="0" smtClean="0">
                <a:solidFill>
                  <a:schemeClr val="tx1"/>
                </a:solidFill>
                <a:effectLst/>
                <a:latin typeface="+mn-lt"/>
                <a:ea typeface="+mn-ea"/>
                <a:cs typeface="+mn-cs"/>
              </a:rPr>
              <a:t>人は</a:t>
            </a:r>
            <a:r>
              <a:rPr kumimoji="1" lang="ja-JP" altLang="en-US" sz="1200" kern="1200" dirty="0" smtClean="0">
                <a:solidFill>
                  <a:schemeClr val="tx1"/>
                </a:solidFill>
                <a:effectLst/>
                <a:latin typeface="+mn-lt"/>
                <a:ea typeface="+mn-ea"/>
                <a:cs typeface="+mn-cs"/>
              </a:rPr>
              <a:t>徐々に減少し</a:t>
            </a:r>
            <a:r>
              <a:rPr kumimoji="1" lang="ja-JP" altLang="ja-JP" sz="1200" kern="1200" dirty="0" smtClean="0">
                <a:solidFill>
                  <a:schemeClr val="tx1"/>
                </a:solidFill>
                <a:effectLst/>
                <a:latin typeface="+mn-lt"/>
                <a:ea typeface="+mn-ea"/>
                <a:cs typeface="+mn-cs"/>
              </a:rPr>
              <a:t>、エリート意識</a:t>
            </a:r>
            <a:r>
              <a:rPr kumimoji="1" lang="ja-JP" altLang="en-US" sz="1200" kern="1200" dirty="0" smtClean="0">
                <a:solidFill>
                  <a:schemeClr val="tx1"/>
                </a:solidFill>
                <a:effectLst/>
                <a:latin typeface="+mn-lt"/>
                <a:ea typeface="+mn-ea"/>
                <a:cs typeface="+mn-cs"/>
              </a:rPr>
              <a:t>をもった</a:t>
            </a:r>
            <a:r>
              <a:rPr kumimoji="1" lang="ja-JP" altLang="ja-JP" sz="1200" kern="1200" dirty="0" smtClean="0">
                <a:solidFill>
                  <a:schemeClr val="tx1"/>
                </a:solidFill>
                <a:effectLst/>
                <a:latin typeface="+mn-lt"/>
                <a:ea typeface="+mn-ea"/>
                <a:cs typeface="+mn-cs"/>
              </a:rPr>
              <a:t>ボランティア</a:t>
            </a:r>
            <a:r>
              <a:rPr kumimoji="1" lang="ja-JP" altLang="en-US" sz="1200" kern="1200" dirty="0" smtClean="0">
                <a:solidFill>
                  <a:schemeClr val="tx1"/>
                </a:solidFill>
                <a:effectLst/>
                <a:latin typeface="+mn-lt"/>
                <a:ea typeface="+mn-ea"/>
                <a:cs typeface="+mn-cs"/>
              </a:rPr>
              <a:t>活動</a:t>
            </a:r>
            <a:r>
              <a:rPr kumimoji="1" lang="ja-JP" altLang="ja-JP" sz="1200" kern="1200" dirty="0" smtClean="0">
                <a:solidFill>
                  <a:schemeClr val="tx1"/>
                </a:solidFill>
                <a:effectLst/>
                <a:latin typeface="+mn-lt"/>
                <a:ea typeface="+mn-ea"/>
                <a:cs typeface="+mn-cs"/>
              </a:rPr>
              <a:t>派としてロータリーに在籍する人が増えてきました。</a:t>
            </a:r>
          </a:p>
          <a:p>
            <a:endParaRPr kumimoji="1" lang="ja-JP" altLang="en-US"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1923</a:t>
            </a:r>
            <a:r>
              <a:rPr kumimoji="1" lang="ja-JP" altLang="ja-JP" sz="1200" kern="1200" dirty="0" smtClean="0">
                <a:solidFill>
                  <a:schemeClr val="tx1"/>
                </a:solidFill>
                <a:effectLst/>
                <a:latin typeface="+mn-lt"/>
                <a:ea typeface="+mn-ea"/>
                <a:cs typeface="+mn-cs"/>
              </a:rPr>
              <a:t>年にはこの双方の主張に決着をつける「決議</a:t>
            </a:r>
            <a:r>
              <a:rPr kumimoji="1" lang="en-US" altLang="ja-JP" sz="1200" kern="1200" dirty="0" smtClean="0">
                <a:solidFill>
                  <a:schemeClr val="tx1"/>
                </a:solidFill>
                <a:effectLst/>
                <a:latin typeface="+mn-lt"/>
                <a:ea typeface="+mn-ea"/>
                <a:cs typeface="+mn-cs"/>
              </a:rPr>
              <a:t>23-34</a:t>
            </a:r>
            <a:r>
              <a:rPr kumimoji="1" lang="ja-JP" altLang="ja-JP" sz="1200" kern="1200" dirty="0" smtClean="0">
                <a:solidFill>
                  <a:schemeClr val="tx1"/>
                </a:solidFill>
                <a:effectLst/>
                <a:latin typeface="+mn-lt"/>
                <a:ea typeface="+mn-ea"/>
                <a:cs typeface="+mn-cs"/>
              </a:rPr>
              <a:t>」が決議されますが、ボランティア派にとって大きな収穫は、「</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」に対して「他人のことを思い遣り、他人のために尽くす活動」というお墨付きを得て、双方がモットーとして正式に認められた</a:t>
            </a:r>
            <a:r>
              <a:rPr kumimoji="1" lang="ja-JP" altLang="en-US" sz="1200" kern="1200" dirty="0" smtClean="0">
                <a:solidFill>
                  <a:schemeClr val="tx1"/>
                </a:solidFill>
                <a:effectLst/>
                <a:latin typeface="+mn-lt"/>
                <a:ea typeface="+mn-ea"/>
                <a:cs typeface="+mn-cs"/>
              </a:rPr>
              <a:t>からです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経済学者としてまた教育者として不動の地位を築いていたシェルドンにとっては、アナキスト呼ばわりされること</a:t>
            </a:r>
            <a:r>
              <a:rPr kumimoji="1" lang="ja-JP" altLang="en-US" sz="1200" kern="1200" dirty="0" smtClean="0">
                <a:solidFill>
                  <a:schemeClr val="tx1"/>
                </a:solidFill>
                <a:effectLst/>
                <a:latin typeface="+mn-lt"/>
                <a:ea typeface="+mn-ea"/>
                <a:cs typeface="+mn-cs"/>
              </a:rPr>
              <a:t>より</a:t>
            </a:r>
            <a:r>
              <a:rPr kumimoji="1" lang="ja-JP" altLang="ja-JP" sz="1200" kern="1200" dirty="0" smtClean="0">
                <a:solidFill>
                  <a:schemeClr val="tx1"/>
                </a:solidFill>
                <a:effectLst/>
                <a:latin typeface="+mn-lt"/>
                <a:ea typeface="+mn-ea"/>
                <a:cs typeface="+mn-cs"/>
              </a:rPr>
              <a:t>も、経済界の専門家が一様に高く評価している「</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の理念</a:t>
            </a:r>
            <a:r>
              <a:rPr kumimoji="1" lang="ja-JP" altLang="ja-JP" sz="1200" kern="1200" dirty="0" smtClean="0">
                <a:solidFill>
                  <a:schemeClr val="tx1"/>
                </a:solidFill>
                <a:effectLst/>
                <a:latin typeface="+mn-lt"/>
                <a:ea typeface="+mn-ea"/>
                <a:cs typeface="+mn-cs"/>
              </a:rPr>
              <a:t>について、素人</a:t>
            </a:r>
            <a:r>
              <a:rPr kumimoji="1" lang="ja-JP" altLang="en-US" sz="1200" kern="1200" dirty="0" smtClean="0">
                <a:solidFill>
                  <a:schemeClr val="tx1"/>
                </a:solidFill>
                <a:effectLst/>
                <a:latin typeface="+mn-lt"/>
                <a:ea typeface="+mn-ea"/>
                <a:cs typeface="+mn-cs"/>
              </a:rPr>
              <a:t>集団に過ぎない</a:t>
            </a:r>
            <a:r>
              <a:rPr kumimoji="1" lang="ja-JP" altLang="ja-JP" sz="1200" kern="1200" dirty="0" smtClean="0">
                <a:solidFill>
                  <a:schemeClr val="tx1"/>
                </a:solidFill>
                <a:effectLst/>
                <a:latin typeface="+mn-lt"/>
                <a:ea typeface="+mn-ea"/>
                <a:cs typeface="+mn-cs"/>
              </a:rPr>
              <a:t>ロータリーの内部から批判を受けることの方が、不愉快きわまりないことであったと思われます。</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年のエジンバラでの演説を最後にロータリーとは完全に手を切って、それ以後は、悠々自適自らのライフワーク</a:t>
            </a:r>
            <a:r>
              <a:rPr kumimoji="1" lang="ja-JP" altLang="en-US" sz="1200" kern="1200" dirty="0" smtClean="0">
                <a:solidFill>
                  <a:schemeClr val="tx1"/>
                </a:solidFill>
                <a:effectLst/>
                <a:latin typeface="+mn-lt"/>
                <a:ea typeface="+mn-ea"/>
                <a:cs typeface="+mn-cs"/>
              </a:rPr>
              <a:t>である経済人の育成</a:t>
            </a:r>
            <a:r>
              <a:rPr kumimoji="1" lang="ja-JP" altLang="ja-JP" sz="1200" kern="1200" dirty="0" smtClean="0">
                <a:solidFill>
                  <a:schemeClr val="tx1"/>
                </a:solidFill>
                <a:effectLst/>
                <a:latin typeface="+mn-lt"/>
                <a:ea typeface="+mn-ea"/>
                <a:cs typeface="+mn-cs"/>
              </a:rPr>
              <a:t>に没頭します。</a:t>
            </a:r>
            <a:endParaRPr kumimoji="1" lang="ja-JP" altLang="en-US"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14</a:t>
            </a:fld>
            <a:endParaRPr kumimoji="1" lang="ja-JP" altLang="en-US" dirty="0"/>
          </a:p>
        </p:txBody>
      </p:sp>
    </p:spTree>
    <p:extLst>
      <p:ext uri="{BB962C8B-B14F-4D97-AF65-F5344CB8AC3E}">
        <p14:creationId xmlns:p14="http://schemas.microsoft.com/office/powerpoint/2010/main" val="331029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　今やロータリーは「</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」をモットーとする人道的奉仕活動を主流とするボランティアが多数派を占める団体と化してしまいました。</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かつては相互扶助と親睦に明け暮れていたロータリアンに、本来の経営学の実践例として教えられたシェルドンの職業奉仕を語る人もめっきり減ってしまいました。　　</a:t>
            </a:r>
          </a:p>
          <a:p>
            <a:r>
              <a:rPr kumimoji="1" lang="ja-JP" altLang="ja-JP" sz="1200" kern="1200" dirty="0" smtClean="0">
                <a:solidFill>
                  <a:schemeClr val="tx1"/>
                </a:solidFill>
                <a:effectLst/>
                <a:latin typeface="+mn-lt"/>
                <a:ea typeface="+mn-ea"/>
                <a:cs typeface="+mn-cs"/>
              </a:rPr>
              <a:t>ロータリーの真の存在価値を説こうと思うのならば、それは経営学を基本として構築されたものであることを理解し、「</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」の奉仕理念のもとで、経営学の専門家集団として原点回帰に励むべきであることを理解させなければならないのです。</a:t>
            </a:r>
          </a:p>
          <a:p>
            <a:r>
              <a:rPr kumimoji="1" lang="ja-JP" altLang="ja-JP" sz="1200" kern="1200" dirty="0" smtClean="0">
                <a:solidFill>
                  <a:schemeClr val="tx1"/>
                </a:solidFill>
                <a:effectLst/>
                <a:latin typeface="+mn-lt"/>
                <a:ea typeface="+mn-ea"/>
                <a:cs typeface="+mn-cs"/>
              </a:rPr>
              <a:t>正しく職業奉仕を実践することによって得た利益を、ボランティア活動の原資にするのならいざ知らず、異なった目的で設立した団体を募金活動や人道的奉仕活動の実践活動に使うのはいささか無理がありも何れの日に</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破たんします。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」はロータリーという狭い社会に留まらせるモットーではありません。経営学の原点として、広く経済人に浸透させるべきモットーです。</a:t>
            </a:r>
          </a:p>
          <a:p>
            <a:r>
              <a:rPr kumimoji="1" lang="ja-JP" altLang="en-US" sz="1200" kern="1200" dirty="0" smtClean="0">
                <a:solidFill>
                  <a:schemeClr val="tx1"/>
                </a:solidFill>
                <a:effectLst/>
                <a:latin typeface="+mn-lt"/>
                <a:ea typeface="+mn-ea"/>
                <a:cs typeface="+mn-cs"/>
              </a:rPr>
              <a:t>さらに、コンピューター工学を駆使しても利益を上げることのみを目的とした、ハイエクなどの</a:t>
            </a:r>
            <a:r>
              <a:rPr kumimoji="1" lang="ja-JP" altLang="ja-JP" sz="1200" kern="1200" dirty="0" smtClean="0">
                <a:solidFill>
                  <a:schemeClr val="tx1"/>
                </a:solidFill>
                <a:effectLst/>
                <a:latin typeface="+mn-lt"/>
                <a:ea typeface="+mn-ea"/>
                <a:cs typeface="+mn-cs"/>
              </a:rPr>
              <a:t>新自由主義に打ち勝つためにも、さらに「</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Sheldonism</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」の奉仕理念をリニューアルして、より強固なものにしていく必要があります</a:t>
            </a:r>
          </a:p>
          <a:p>
            <a:r>
              <a:rPr kumimoji="1" lang="ja-JP" altLang="ja-JP" sz="1200" kern="1200" dirty="0" smtClean="0">
                <a:solidFill>
                  <a:schemeClr val="tx1"/>
                </a:solidFill>
                <a:effectLst/>
                <a:latin typeface="+mn-lt"/>
                <a:ea typeface="+mn-ea"/>
                <a:cs typeface="+mn-cs"/>
              </a:rPr>
              <a:t>　社会のニーズに応えるためには「</a:t>
            </a:r>
            <a:r>
              <a:rPr kumimoji="1" lang="en-US" altLang="ja-JP" sz="1200" kern="1200" dirty="0" smtClean="0">
                <a:solidFill>
                  <a:schemeClr val="tx1"/>
                </a:solidFill>
                <a:effectLst/>
                <a:latin typeface="+mn-lt"/>
                <a:ea typeface="+mn-ea"/>
                <a:cs typeface="+mn-cs"/>
              </a:rPr>
              <a:t> Service above self </a:t>
            </a:r>
            <a:r>
              <a:rPr kumimoji="1" lang="ja-JP" altLang="ja-JP" sz="1200" kern="1200" dirty="0" smtClean="0">
                <a:solidFill>
                  <a:schemeClr val="tx1"/>
                </a:solidFill>
                <a:effectLst/>
                <a:latin typeface="+mn-lt"/>
                <a:ea typeface="+mn-ea"/>
                <a:cs typeface="+mn-cs"/>
              </a:rPr>
              <a:t>」は欠かすことのできない実践哲学です。しかし、この「他人のことを思い遣り、他人のために尽くす活動」も、「</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」という</a:t>
            </a:r>
            <a:r>
              <a:rPr kumimoji="1" lang="ja-JP" altLang="en-US" sz="1200" kern="1200" dirty="0" smtClean="0">
                <a:solidFill>
                  <a:schemeClr val="tx1"/>
                </a:solidFill>
                <a:effectLst/>
                <a:latin typeface="+mn-lt"/>
                <a:ea typeface="+mn-ea"/>
                <a:cs typeface="+mn-cs"/>
              </a:rPr>
              <a:t>ロータリーの原点</a:t>
            </a:r>
            <a:r>
              <a:rPr kumimoji="1" lang="ja-JP" altLang="ja-JP" sz="1200" kern="1200" dirty="0" smtClean="0">
                <a:solidFill>
                  <a:schemeClr val="tx1"/>
                </a:solidFill>
                <a:effectLst/>
                <a:latin typeface="+mn-lt"/>
                <a:ea typeface="+mn-ea"/>
                <a:cs typeface="+mn-cs"/>
              </a:rPr>
              <a:t>が存在してこそ、初めて本領を発揮できるのです。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15</a:t>
            </a:fld>
            <a:endParaRPr kumimoji="1" lang="ja-JP" altLang="en-US" dirty="0"/>
          </a:p>
        </p:txBody>
      </p:sp>
    </p:spTree>
    <p:extLst>
      <p:ext uri="{BB962C8B-B14F-4D97-AF65-F5344CB8AC3E}">
        <p14:creationId xmlns:p14="http://schemas.microsoft.com/office/powerpoint/2010/main" val="3063399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1929</a:t>
            </a:r>
            <a:r>
              <a:rPr kumimoji="1" lang="ja-JP" altLang="en-US" dirty="0" smtClean="0"/>
              <a:t>年に世界大恐慌が起こります。それに伴って政権交代が起こり、共和党のフーバーから民主党のルーズベルトに変わります。ジョン・ケインズは政府の経済顧問として正式に</a:t>
            </a:r>
            <a:r>
              <a:rPr kumimoji="1" lang="ja-JP" altLang="en-US" dirty="0" smtClean="0"/>
              <a:t>修正資本</a:t>
            </a:r>
            <a:r>
              <a:rPr kumimoji="1" lang="ja-JP" altLang="en-US" dirty="0" smtClean="0"/>
              <a:t>主義を採用し、ニューディール政策を実行します。シェルドンの経営理念が政府の政策として実施されたわけですが、これによって景気が改善されたわけではありません。日本が標的にされて、止む無く起こった第二次世界大戦によってアメリカの景気は回復します。日本も朝鮮戦争が契機になって成長への道を歩みます。なんとも皮肉なことです。</a:t>
            </a:r>
          </a:p>
          <a:p>
            <a:r>
              <a:rPr kumimoji="1" lang="ja-JP" altLang="en-US" dirty="0" smtClean="0"/>
              <a:t>戦後のロータリーは、ボランティア組織として、飛躍的な発展を遂げます。理論的抗争は影を潜め、「 </a:t>
            </a:r>
            <a:r>
              <a:rPr kumimoji="1" lang="en-US" altLang="ja-JP" dirty="0" smtClean="0"/>
              <a:t>He profits most who serves best </a:t>
            </a:r>
            <a:r>
              <a:rPr kumimoji="1" lang="ja-JP" altLang="en-US" dirty="0" smtClean="0"/>
              <a:t>」は存廃の危機を何度も迎えながら下り坂を転がり落ちる一方で、「 </a:t>
            </a:r>
            <a:r>
              <a:rPr kumimoji="1" lang="en-US" altLang="ja-JP" dirty="0" smtClean="0"/>
              <a:t>Service above self </a:t>
            </a:r>
            <a:r>
              <a:rPr kumimoji="1" lang="ja-JP" altLang="en-US" dirty="0" smtClean="0"/>
              <a:t>」は</a:t>
            </a:r>
            <a:r>
              <a:rPr kumimoji="1" lang="en-US" altLang="ja-JP" dirty="0" smtClean="0"/>
              <a:t>RI</a:t>
            </a:r>
            <a:r>
              <a:rPr kumimoji="1" lang="ja-JP" altLang="en-US" dirty="0" smtClean="0"/>
              <a:t>会長テーマにも格上げされ、ロータリーを称して世界最大の</a:t>
            </a:r>
            <a:r>
              <a:rPr kumimoji="1" lang="en-US" altLang="ja-JP" dirty="0" smtClean="0"/>
              <a:t>NPO</a:t>
            </a:r>
            <a:r>
              <a:rPr kumimoji="1" lang="ja-JP" altLang="en-US" dirty="0" smtClean="0"/>
              <a:t>団体とまで豪語する会長や、ポイント制度を作って会員同士の取引に便宜を図ろうという会長まで現れる始末です。</a:t>
            </a:r>
          </a:p>
          <a:p>
            <a:r>
              <a:rPr kumimoji="1" lang="ja-JP" altLang="en-US" dirty="0" smtClean="0"/>
              <a:t>もはや正確に「</a:t>
            </a:r>
            <a:r>
              <a:rPr kumimoji="1" lang="en-US" altLang="ja-JP" dirty="0" err="1" smtClean="0"/>
              <a:t>Sheldonism</a:t>
            </a:r>
            <a:r>
              <a:rPr kumimoji="1" lang="ja-JP" altLang="en-US" dirty="0" smtClean="0"/>
              <a:t>」を説く人は皆無に近くなりました。</a:t>
            </a:r>
          </a:p>
          <a:p>
            <a:r>
              <a:rPr kumimoji="1" lang="ja-JP" altLang="en-US" dirty="0" smtClean="0"/>
              <a:t>その一方で新資本主義に弄ばれて、長高速のコンピューターに操作された投資に一喜一憂</a:t>
            </a:r>
            <a:r>
              <a:rPr kumimoji="1" lang="ja-JP" altLang="en-US" dirty="0" smtClean="0"/>
              <a:t>する人が激増</a:t>
            </a:r>
            <a:r>
              <a:rPr kumimoji="1" lang="ja-JP" altLang="en-US" dirty="0" smtClean="0"/>
              <a:t>して</a:t>
            </a:r>
            <a:r>
              <a:rPr kumimoji="1" lang="ja-JP" altLang="en-US" dirty="0" smtClean="0"/>
              <a:t>きました</a:t>
            </a:r>
          </a:p>
          <a:p>
            <a:r>
              <a:rPr kumimoji="1" lang="ja-JP" altLang="en-US" dirty="0" smtClean="0"/>
              <a:t>刹那的</a:t>
            </a:r>
            <a:r>
              <a:rPr kumimoji="1" lang="ja-JP" altLang="en-US" dirty="0" smtClean="0"/>
              <a:t>な利益に捕らわれず、</a:t>
            </a:r>
            <a:r>
              <a:rPr kumimoji="1" lang="en-US" altLang="ja-JP" dirty="0" smtClean="0"/>
              <a:t>100</a:t>
            </a:r>
            <a:r>
              <a:rPr kumimoji="1" lang="ja-JP" altLang="en-US" dirty="0" smtClean="0"/>
              <a:t>年前にすでに学問として完成した、「</a:t>
            </a:r>
            <a:r>
              <a:rPr kumimoji="1" lang="en-US" altLang="ja-JP" dirty="0" err="1" smtClean="0"/>
              <a:t>Sheldonism</a:t>
            </a:r>
            <a:r>
              <a:rPr kumimoji="1" lang="ja-JP" altLang="en-US" dirty="0" smtClean="0"/>
              <a:t>」に回帰したロータリー・ライフを思い起こす必要があるのではないでしょうか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16</a:t>
            </a:fld>
            <a:endParaRPr kumimoji="1" lang="ja-JP" altLang="en-US" dirty="0"/>
          </a:p>
        </p:txBody>
      </p:sp>
    </p:spTree>
    <p:extLst>
      <p:ext uri="{BB962C8B-B14F-4D97-AF65-F5344CB8AC3E}">
        <p14:creationId xmlns:p14="http://schemas.microsoft.com/office/powerpoint/2010/main" val="78828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新しい手続き要覧がでました。総ページ</a:t>
            </a:r>
            <a:r>
              <a:rPr kumimoji="1" lang="en-US" altLang="ja-JP" dirty="0" smtClean="0"/>
              <a:t>123</a:t>
            </a:r>
            <a:r>
              <a:rPr kumimoji="1" lang="ja-JP" altLang="en-US" dirty="0" smtClean="0"/>
              <a:t>のうち、定款・細則を除外すると本文は僅か</a:t>
            </a:r>
            <a:r>
              <a:rPr kumimoji="1" lang="en-US" altLang="ja-JP" dirty="0" smtClean="0"/>
              <a:t>10</a:t>
            </a:r>
            <a:r>
              <a:rPr kumimoji="1" lang="ja-JP" altLang="en-US" smtClean="0"/>
              <a:t>ページというお粗末極まりないものです。昔誰かが般若心境に例えた人がいましたが、これでは枕にもなりません。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17</a:t>
            </a:fld>
            <a:endParaRPr kumimoji="1" lang="ja-JP" altLang="en-US" dirty="0"/>
          </a:p>
        </p:txBody>
      </p:sp>
    </p:spTree>
    <p:extLst>
      <p:ext uri="{BB962C8B-B14F-4D97-AF65-F5344CB8AC3E}">
        <p14:creationId xmlns:p14="http://schemas.microsoft.com/office/powerpoint/2010/main" val="64939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RI</a:t>
            </a:r>
            <a:r>
              <a:rPr kumimoji="1" lang="ja-JP" altLang="en-US" dirty="0" smtClean="0"/>
              <a:t>があれこれとクラブに指示することを断念したことを意味すると考えれば、絶好のチャンスが到来したとも言えます。幸い、定款も大幅に合理化されていますから、これを機会にクラブ細則を大幅に改正して、シェルドンの奉仕理念に基づいた、本来の意味のロータリーライフが取り戻せるようにしようではありませんか。ゆめゆめ安易な方向に変えないことが大切です。クラブライフの閾値があがれば優秀な人材が集まってきます。</a:t>
            </a:r>
          </a:p>
          <a:p>
            <a:r>
              <a:rPr kumimoji="1" lang="ja-JP" altLang="en-US" dirty="0" smtClean="0"/>
              <a:t>各クラブが努力して、模範的なクラブ細則を作り、お互いに情報を交換しようではありませんか。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18</a:t>
            </a:fld>
            <a:endParaRPr kumimoji="1" lang="ja-JP" altLang="en-US" dirty="0"/>
          </a:p>
        </p:txBody>
      </p:sp>
    </p:spTree>
    <p:extLst>
      <p:ext uri="{BB962C8B-B14F-4D97-AF65-F5344CB8AC3E}">
        <p14:creationId xmlns:p14="http://schemas.microsoft.com/office/powerpoint/2010/main" val="114460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世紀の初頭は、長く続いた古い形の資本主義、すなわち資本家が労働者を搾取することによって利益を得るという考え方が将に終焉を迎えようとしている</a:t>
            </a:r>
            <a:r>
              <a:rPr kumimoji="1" lang="ja-JP" altLang="en-US" sz="1200" kern="1200" dirty="0" smtClean="0">
                <a:solidFill>
                  <a:schemeClr val="tx1"/>
                </a:solidFill>
                <a:effectLst/>
                <a:latin typeface="+mn-lt"/>
                <a:ea typeface="+mn-ea"/>
                <a:cs typeface="+mn-cs"/>
              </a:rPr>
              <a:t>過渡期</a:t>
            </a:r>
            <a:r>
              <a:rPr kumimoji="1" lang="ja-JP" altLang="ja-JP" sz="1200" kern="1200" dirty="0" smtClean="0">
                <a:solidFill>
                  <a:schemeClr val="tx1"/>
                </a:solidFill>
                <a:effectLst/>
                <a:latin typeface="+mn-lt"/>
                <a:ea typeface="+mn-ea"/>
                <a:cs typeface="+mn-cs"/>
              </a:rPr>
              <a:t>でもありました。 </a:t>
            </a:r>
            <a:r>
              <a:rPr kumimoji="1" lang="ja-JP" altLang="en-US" sz="1200" kern="1200" dirty="0" smtClean="0">
                <a:solidFill>
                  <a:schemeClr val="tx1"/>
                </a:solidFill>
                <a:effectLst/>
                <a:latin typeface="+mn-lt"/>
                <a:ea typeface="+mn-ea"/>
                <a:cs typeface="+mn-cs"/>
              </a:rPr>
              <a:t>産業革命による社会構造が大きく変化し、</a:t>
            </a:r>
            <a:r>
              <a:rPr kumimoji="1" lang="ja-JP" altLang="ja-JP" sz="1200" kern="1200" dirty="0" smtClean="0">
                <a:solidFill>
                  <a:schemeClr val="tx1"/>
                </a:solidFill>
                <a:effectLst/>
                <a:latin typeface="+mn-lt"/>
                <a:ea typeface="+mn-ea"/>
                <a:cs typeface="+mn-cs"/>
              </a:rPr>
              <a:t>本来ならば皆に幸せをもたらすはずの資本主義が、資本家と労働者の間で大きな格差を生み、</a:t>
            </a:r>
            <a:r>
              <a:rPr kumimoji="1" lang="ja-JP" altLang="en-US" sz="1200" kern="1200" dirty="0" smtClean="0">
                <a:solidFill>
                  <a:schemeClr val="tx1"/>
                </a:solidFill>
                <a:effectLst/>
                <a:latin typeface="+mn-lt"/>
                <a:ea typeface="+mn-ea"/>
                <a:cs typeface="+mn-cs"/>
              </a:rPr>
              <a:t>それが対立に発展して</a:t>
            </a:r>
            <a:r>
              <a:rPr kumimoji="1" lang="ja-JP" altLang="ja-JP" sz="1200" kern="1200" dirty="0" smtClean="0">
                <a:solidFill>
                  <a:schemeClr val="tx1"/>
                </a:solidFill>
                <a:effectLst/>
                <a:latin typeface="+mn-lt"/>
                <a:ea typeface="+mn-ea"/>
                <a:cs typeface="+mn-cs"/>
              </a:rPr>
              <a:t>一触即発の危機的状態</a:t>
            </a:r>
            <a:r>
              <a:rPr kumimoji="1" lang="ja-JP" altLang="en-US" sz="1200" kern="1200" dirty="0" smtClean="0">
                <a:solidFill>
                  <a:schemeClr val="tx1"/>
                </a:solidFill>
                <a:effectLst/>
                <a:latin typeface="+mn-lt"/>
                <a:ea typeface="+mn-ea"/>
                <a:cs typeface="+mn-cs"/>
              </a:rPr>
              <a:t>を生み出していたのです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政治も経済も従来型の資本主義を継続できるのか、それとも社会主義や共産主義に転向すべきかの決断を迫られた時期でもありました。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2</a:t>
            </a:fld>
            <a:endParaRPr kumimoji="1" lang="ja-JP" altLang="en-US" dirty="0"/>
          </a:p>
        </p:txBody>
      </p:sp>
    </p:spTree>
    <p:extLst>
      <p:ext uri="{BB962C8B-B14F-4D97-AF65-F5344CB8AC3E}">
        <p14:creationId xmlns:p14="http://schemas.microsoft.com/office/powerpoint/2010/main" val="375200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当時これに立ち向かう改革の中心的役割を果たしていたのは、カール・メンガーの流れをくむ経済学者のグループであるオーストリア学派の人たちでした。この学派の考え方は極めて幅が広く、その後長期にわたって産業界に影響を及ぼし続けます。</a:t>
            </a:r>
            <a:r>
              <a:rPr kumimoji="1" lang="en-US" altLang="ja-JP" sz="1200" kern="1200" dirty="0" smtClean="0">
                <a:solidFill>
                  <a:schemeClr val="tx1"/>
                </a:solidFill>
                <a:effectLst/>
                <a:latin typeface="+mn-lt"/>
                <a:ea typeface="+mn-ea"/>
                <a:cs typeface="+mn-cs"/>
              </a:rPr>
              <a:t>1905</a:t>
            </a:r>
            <a:r>
              <a:rPr kumimoji="1" lang="ja-JP" altLang="ja-JP" sz="1200" kern="1200" dirty="0" smtClean="0">
                <a:solidFill>
                  <a:schemeClr val="tx1"/>
                </a:solidFill>
                <a:effectLst/>
                <a:latin typeface="+mn-lt"/>
                <a:ea typeface="+mn-ea"/>
                <a:cs typeface="+mn-cs"/>
              </a:rPr>
              <a:t>年から起こったロシア革命は、オーストリア学派の左派のグループが引き金になったと言われていますし、</a:t>
            </a:r>
            <a:r>
              <a:rPr kumimoji="1" lang="ja-JP" altLang="en-US" sz="1200" kern="1200" dirty="0" smtClean="0">
                <a:solidFill>
                  <a:schemeClr val="tx1"/>
                </a:solidFill>
                <a:effectLst/>
                <a:latin typeface="+mn-lt"/>
                <a:ea typeface="+mn-ea"/>
                <a:cs typeface="+mn-cs"/>
              </a:rPr>
              <a:t>シェルドンは正統派の一人でした。</a:t>
            </a:r>
          </a:p>
          <a:p>
            <a:endParaRPr kumimoji="1" lang="ja-JP" altLang="en-US"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1938</a:t>
            </a:r>
            <a:r>
              <a:rPr kumimoji="1" lang="ja-JP" altLang="ja-JP" sz="1200" kern="1200" dirty="0" smtClean="0">
                <a:solidFill>
                  <a:schemeClr val="tx1"/>
                </a:solidFill>
                <a:effectLst/>
                <a:latin typeface="+mn-lt"/>
                <a:ea typeface="+mn-ea"/>
                <a:cs typeface="+mn-cs"/>
              </a:rPr>
              <a:t>年頃から始まったニューディール政策に代表されるジョン・ケインズの修正資本主義、</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さらに</a:t>
            </a:r>
            <a:r>
              <a:rPr kumimoji="1" lang="ja-JP" altLang="en-US" sz="1200" kern="1200" dirty="0" smtClean="0">
                <a:solidFill>
                  <a:schemeClr val="tx1"/>
                </a:solidFill>
                <a:effectLst/>
                <a:latin typeface="+mn-lt"/>
                <a:ea typeface="+mn-ea"/>
                <a:cs typeface="+mn-cs"/>
              </a:rPr>
              <a:t>現在主流を占めつつある、</a:t>
            </a:r>
            <a:r>
              <a:rPr kumimoji="1" lang="ja-JP" altLang="ja-JP" sz="1200" kern="1200" dirty="0" smtClean="0">
                <a:solidFill>
                  <a:schemeClr val="tx1"/>
                </a:solidFill>
                <a:effectLst/>
                <a:latin typeface="+mn-lt"/>
                <a:ea typeface="+mn-ea"/>
                <a:cs typeface="+mn-cs"/>
              </a:rPr>
              <a:t>すべてを市場経済の流れに任せようというハイエクの新自由主義も、オーストリア学派の流れから発展したものです。</a:t>
            </a: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3</a:t>
            </a:fld>
            <a:endParaRPr kumimoji="1" lang="ja-JP" altLang="en-US" dirty="0"/>
          </a:p>
        </p:txBody>
      </p:sp>
    </p:spTree>
    <p:extLst>
      <p:ext uri="{BB962C8B-B14F-4D97-AF65-F5344CB8AC3E}">
        <p14:creationId xmlns:p14="http://schemas.microsoft.com/office/powerpoint/2010/main" val="373580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アーサー・フレデリック・シェルドンは</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年にシェルドン・スクールを創立して、純粋な経営学者の立場から、経営学、特に販売学を教えました。そして、その根底となったのが、当時まだ日の目をみなかった修正資本主義的な考え方で</a:t>
            </a:r>
            <a:r>
              <a:rPr kumimoji="1" lang="ja-JP" altLang="en-US" sz="1200" kern="1200" dirty="0" smtClean="0">
                <a:solidFill>
                  <a:schemeClr val="tx1"/>
                </a:solidFill>
                <a:effectLst/>
                <a:latin typeface="+mn-lt"/>
                <a:ea typeface="+mn-ea"/>
                <a:cs typeface="+mn-cs"/>
              </a:rPr>
              <a:t>した</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ただ後日修正資本主義を広めたジョン・ケインズとの大きな違いは、ケインズが政府の政策として、強制的に実施させたのに反して、シェルドンは経営者の自発的意思としてこれを推奨したことです。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純粋な経営学の理念から生まれたシェルドンの「</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」というモットーは、真摯に経営学を学ぼうとする</a:t>
            </a:r>
            <a:r>
              <a:rPr kumimoji="1" lang="ja-JP" altLang="en-US" sz="1200" kern="1200" dirty="0" smtClean="0">
                <a:solidFill>
                  <a:schemeClr val="tx1"/>
                </a:solidFill>
                <a:effectLst/>
                <a:latin typeface="+mn-lt"/>
                <a:ea typeface="+mn-ea"/>
                <a:cs typeface="+mn-cs"/>
              </a:rPr>
              <a:t>実業家</a:t>
            </a:r>
            <a:r>
              <a:rPr kumimoji="1" lang="ja-JP" altLang="ja-JP" sz="1200" kern="1200" dirty="0" smtClean="0">
                <a:solidFill>
                  <a:schemeClr val="tx1"/>
                </a:solidFill>
                <a:effectLst/>
                <a:latin typeface="+mn-lt"/>
                <a:ea typeface="+mn-ea"/>
                <a:cs typeface="+mn-cs"/>
              </a:rPr>
              <a:t>から高い評価を受け、シェルドン・スクールは受講生で溢れま</a:t>
            </a:r>
            <a:r>
              <a:rPr kumimoji="1" lang="ja-JP" altLang="en-US" sz="1200" kern="1200" dirty="0" smtClean="0">
                <a:solidFill>
                  <a:schemeClr val="tx1"/>
                </a:solidFill>
                <a:effectLst/>
                <a:latin typeface="+mn-lt"/>
                <a:ea typeface="+mn-ea"/>
                <a:cs typeface="+mn-cs"/>
              </a:rPr>
              <a:t>した</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　文献によると</a:t>
            </a:r>
            <a:r>
              <a:rPr kumimoji="1" lang="en-US" altLang="ja-JP" sz="1200" kern="1200" dirty="0" smtClean="0">
                <a:solidFill>
                  <a:schemeClr val="tx1"/>
                </a:solidFill>
                <a:effectLst/>
                <a:latin typeface="+mn-lt"/>
                <a:ea typeface="+mn-ea"/>
                <a:cs typeface="+mn-cs"/>
              </a:rPr>
              <a:t>1921</a:t>
            </a:r>
            <a:r>
              <a:rPr kumimoji="1" lang="ja-JP" altLang="ja-JP" sz="1200" kern="1200" dirty="0" smtClean="0">
                <a:solidFill>
                  <a:schemeClr val="tx1"/>
                </a:solidFill>
                <a:effectLst/>
                <a:latin typeface="+mn-lt"/>
                <a:ea typeface="+mn-ea"/>
                <a:cs typeface="+mn-cs"/>
              </a:rPr>
              <a:t>年のシェルドン・スクールの卒業生は年間</a:t>
            </a:r>
            <a:r>
              <a:rPr kumimoji="1" lang="en-US" altLang="ja-JP" sz="1200" kern="1200" dirty="0" smtClean="0">
                <a:solidFill>
                  <a:schemeClr val="tx1"/>
                </a:solidFill>
                <a:effectLst/>
                <a:latin typeface="+mn-lt"/>
                <a:ea typeface="+mn-ea"/>
                <a:cs typeface="+mn-cs"/>
              </a:rPr>
              <a:t>26</a:t>
            </a:r>
            <a:r>
              <a:rPr kumimoji="1" lang="ja-JP" altLang="ja-JP" sz="1200" kern="1200" dirty="0" smtClean="0">
                <a:solidFill>
                  <a:schemeClr val="tx1"/>
                </a:solidFill>
                <a:effectLst/>
                <a:latin typeface="+mn-lt"/>
                <a:ea typeface="+mn-ea"/>
                <a:cs typeface="+mn-cs"/>
              </a:rPr>
              <a:t>万人と記されています。ロンドンとシドニーの分校を開設し、シェルドンの没後も学校は活動を続け、最後の教科書は</a:t>
            </a:r>
            <a:r>
              <a:rPr kumimoji="1" lang="en-US" altLang="ja-JP" sz="1200" kern="1200" dirty="0" smtClean="0">
                <a:solidFill>
                  <a:schemeClr val="tx1"/>
                </a:solidFill>
                <a:effectLst/>
                <a:latin typeface="+mn-lt"/>
                <a:ea typeface="+mn-ea"/>
                <a:cs typeface="+mn-cs"/>
              </a:rPr>
              <a:t>1946</a:t>
            </a:r>
            <a:r>
              <a:rPr kumimoji="1" lang="ja-JP" altLang="ja-JP" sz="1200" kern="1200" dirty="0" smtClean="0">
                <a:solidFill>
                  <a:schemeClr val="tx1"/>
                </a:solidFill>
                <a:effectLst/>
                <a:latin typeface="+mn-lt"/>
                <a:ea typeface="+mn-ea"/>
                <a:cs typeface="+mn-cs"/>
              </a:rPr>
              <a:t>年に発行されていますから、卒業生は優に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万人を超えるものと思われます。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4</a:t>
            </a:fld>
            <a:endParaRPr kumimoji="1" lang="ja-JP" altLang="en-US" dirty="0"/>
          </a:p>
        </p:txBody>
      </p:sp>
    </p:spTree>
    <p:extLst>
      <p:ext uri="{BB962C8B-B14F-4D97-AF65-F5344CB8AC3E}">
        <p14:creationId xmlns:p14="http://schemas.microsoft.com/office/powerpoint/2010/main" val="80570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シェルドンが執筆した一番古い文献は</a:t>
            </a:r>
            <a:r>
              <a:rPr kumimoji="1" lang="en-US" altLang="ja-JP" sz="1200" b="0" i="0" u="none" strike="noStrike" kern="1200" baseline="0" dirty="0" smtClean="0">
                <a:solidFill>
                  <a:schemeClr val="tx1"/>
                </a:solidFill>
                <a:latin typeface="+mn-lt"/>
                <a:ea typeface="+mn-ea"/>
                <a:cs typeface="+mn-cs"/>
              </a:rPr>
              <a:t>1902</a:t>
            </a:r>
            <a:r>
              <a:rPr kumimoji="1" lang="ja-JP" altLang="en-US" sz="1200" b="0" i="0" u="none" strike="noStrike" kern="1200" baseline="0" dirty="0" smtClean="0">
                <a:solidFill>
                  <a:schemeClr val="tx1"/>
                </a:solidFill>
                <a:latin typeface="+mn-lt"/>
                <a:ea typeface="+mn-ea"/>
                <a:cs typeface="+mn-cs"/>
              </a:rPr>
              <a:t>年に発行された「シェルドン・コース」という</a:t>
            </a:r>
            <a:r>
              <a:rPr kumimoji="1" lang="en-US" altLang="ja-JP" sz="1200" b="0" i="0" u="none" strike="noStrike" kern="1200" baseline="0" dirty="0" smtClean="0">
                <a:solidFill>
                  <a:schemeClr val="tx1"/>
                </a:solidFill>
                <a:latin typeface="+mn-lt"/>
                <a:ea typeface="+mn-ea"/>
                <a:cs typeface="+mn-cs"/>
              </a:rPr>
              <a:t>12</a:t>
            </a:r>
            <a:r>
              <a:rPr kumimoji="1" lang="ja-JP" altLang="en-US" sz="1200" b="0" i="0" u="none" strike="noStrike" kern="1200" baseline="0" dirty="0" smtClean="0">
                <a:solidFill>
                  <a:schemeClr val="tx1"/>
                </a:solidFill>
                <a:latin typeface="+mn-lt"/>
                <a:ea typeface="+mn-ea"/>
                <a:cs typeface="+mn-cs"/>
              </a:rPr>
              <a:t>巻</a:t>
            </a:r>
            <a:r>
              <a:rPr kumimoji="1" lang="en-US" altLang="ja-JP" sz="1200" b="0" i="0" u="none" strike="noStrike" kern="1200" baseline="0" dirty="0" smtClean="0">
                <a:solidFill>
                  <a:schemeClr val="tx1"/>
                </a:solidFill>
                <a:latin typeface="+mn-lt"/>
                <a:ea typeface="+mn-ea"/>
                <a:cs typeface="+mn-cs"/>
              </a:rPr>
              <a:t>1500</a:t>
            </a:r>
            <a:r>
              <a:rPr kumimoji="1" lang="ja-JP" altLang="en-US" sz="1200" b="0" i="0" u="none" strike="noStrike" kern="1200" baseline="0" dirty="0" smtClean="0">
                <a:solidFill>
                  <a:schemeClr val="tx1"/>
                </a:solidFill>
                <a:latin typeface="+mn-lt"/>
                <a:ea typeface="+mn-ea"/>
                <a:cs typeface="+mn-cs"/>
              </a:rPr>
              <a:t>ページの通信教育の教科書ですが、各巻の最後のページは、全て </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　という言葉で結ばれてるのが特徴的です。</a:t>
            </a:r>
          </a:p>
          <a:p>
            <a:r>
              <a:rPr kumimoji="1" lang="ja-JP" altLang="en-US" sz="1200" b="0" i="0" u="none" strike="noStrike" kern="1200" baseline="0" dirty="0" smtClean="0">
                <a:solidFill>
                  <a:schemeClr val="tx1"/>
                </a:solidFill>
                <a:latin typeface="+mn-lt"/>
                <a:ea typeface="+mn-ea"/>
                <a:cs typeface="+mn-cs"/>
              </a:rPr>
              <a:t>私たちが日常使っている</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というフレーズは、これを借用しているの</a:t>
            </a:r>
            <a:r>
              <a:rPr kumimoji="1" lang="ja-JP" altLang="en-US" sz="1200" b="0" i="0" u="none" strike="noStrike" kern="1200" baseline="0" smtClean="0">
                <a:solidFill>
                  <a:schemeClr val="tx1"/>
                </a:solidFill>
                <a:latin typeface="+mn-lt"/>
                <a:ea typeface="+mn-ea"/>
                <a:cs typeface="+mn-cs"/>
              </a:rPr>
              <a:t>です。</a:t>
            </a:r>
            <a:endParaRPr kumimoji="1" lang="ja-JP" altLang="en-US"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endParaRPr kumimoji="1" lang="ja-JP" altLang="en-US" sz="1200" b="0" i="0" u="none" strike="noStrike" kern="1200" baseline="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1129683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シェルドンの理念を理解するためには、まず本人が書いた一時文献に触れて、それを解析することから始めなければなりません。インターネットを駆使して、シエルドンが書いた本のすべてを集めることに成功しました。単行本は僅かで、ほとんどが</a:t>
            </a:r>
            <a:r>
              <a:rPr kumimoji="1" lang="en-US" altLang="ja-JP" dirty="0" smtClean="0"/>
              <a:t>1000</a:t>
            </a:r>
            <a:r>
              <a:rPr kumimoji="1" lang="ja-JP" altLang="en-US" dirty="0" smtClean="0"/>
              <a:t>ページ単位の教科書であったため、重複記載をしている部分もかなりあり、なんとか </a:t>
            </a:r>
            <a:r>
              <a:rPr kumimoji="1" lang="ja-JP" altLang="en-US" baseline="0" dirty="0" smtClean="0"/>
              <a:t>「</a:t>
            </a:r>
            <a:r>
              <a:rPr kumimoji="1" lang="en-US" altLang="ja-JP" dirty="0" err="1" smtClean="0"/>
              <a:t>sheldonism</a:t>
            </a:r>
            <a:r>
              <a:rPr kumimoji="1" lang="en-US" altLang="ja-JP" dirty="0" smtClean="0"/>
              <a:t> </a:t>
            </a:r>
            <a:r>
              <a:rPr kumimoji="1" lang="ja-JP" altLang="en-US" dirty="0" smtClean="0"/>
              <a:t>」の概要だけ把握することができました。</a:t>
            </a:r>
          </a:p>
          <a:p>
            <a:r>
              <a:rPr kumimoji="1" lang="ja-JP" altLang="en-US" dirty="0" smtClean="0"/>
              <a:t>すべての文献は「源流アーカイブス」で公開していますし、「シェルドン・コース」全</a:t>
            </a:r>
            <a:r>
              <a:rPr kumimoji="1" lang="en-US" altLang="ja-JP" dirty="0" smtClean="0"/>
              <a:t>12</a:t>
            </a:r>
            <a:r>
              <a:rPr kumimoji="1" lang="ja-JP" altLang="en-US" dirty="0" smtClean="0"/>
              <a:t>巻は小西宗十</a:t>
            </a:r>
            <a:r>
              <a:rPr kumimoji="1" lang="en-US" altLang="ja-JP" dirty="0" smtClean="0"/>
              <a:t>(</a:t>
            </a:r>
            <a:r>
              <a:rPr kumimoji="1" lang="ja-JP" altLang="en-US" dirty="0" smtClean="0"/>
              <a:t>佐世保北</a:t>
            </a:r>
            <a:r>
              <a:rPr kumimoji="1" lang="en-US" altLang="ja-JP" dirty="0" smtClean="0"/>
              <a:t>RC)</a:t>
            </a:r>
            <a:r>
              <a:rPr kumimoji="1" lang="ja-JP" altLang="en-US" dirty="0" err="1" smtClean="0"/>
              <a:t>、</a:t>
            </a:r>
            <a:r>
              <a:rPr kumimoji="1" lang="ja-JP" altLang="en-US" dirty="0" smtClean="0"/>
              <a:t>海寶勘一</a:t>
            </a:r>
            <a:r>
              <a:rPr kumimoji="1" lang="en-US" altLang="ja-JP" dirty="0" smtClean="0"/>
              <a:t>(</a:t>
            </a:r>
            <a:r>
              <a:rPr kumimoji="1" lang="ja-JP" altLang="en-US" dirty="0" smtClean="0"/>
              <a:t>千葉西</a:t>
            </a:r>
            <a:r>
              <a:rPr kumimoji="1" lang="en-US" altLang="ja-JP" dirty="0" smtClean="0"/>
              <a:t>RC)</a:t>
            </a:r>
            <a:r>
              <a:rPr kumimoji="1" lang="ja-JP" altLang="en-US" dirty="0" err="1" smtClean="0"/>
              <a:t>，</a:t>
            </a:r>
            <a:r>
              <a:rPr kumimoji="1" lang="ja-JP" altLang="en-US" dirty="0" smtClean="0"/>
              <a:t>および私の共同翻訳で、邦訳が完成していますから、ぜひお読みください。</a:t>
            </a:r>
          </a:p>
          <a:p>
            <a:r>
              <a:rPr kumimoji="1" lang="ja-JP" altLang="en-US" dirty="0" smtClean="0"/>
              <a:t>さらに重ねてお願いしたいことは、シェルドンの文献を読破したうえで、「</a:t>
            </a:r>
            <a:r>
              <a:rPr kumimoji="1" lang="ja-JP" altLang="en-US" sz="1200" b="0" i="0" u="none" strike="noStrike" kern="1200" baseline="0" dirty="0" smtClean="0">
                <a:solidFill>
                  <a:schemeClr val="tx1"/>
                </a:solidFill>
                <a:latin typeface="+mn-lt"/>
                <a:ea typeface="+mn-ea"/>
                <a:cs typeface="+mn-cs"/>
              </a:rPr>
              <a:t> </a:t>
            </a:r>
            <a:r>
              <a:rPr kumimoji="1" lang="en-US" altLang="ja-JP" sz="1200" b="0" i="0" u="none" strike="noStrike" kern="1200" baseline="0" dirty="0" smtClean="0">
                <a:solidFill>
                  <a:schemeClr val="tx1"/>
                </a:solidFill>
                <a:latin typeface="+mn-lt"/>
                <a:ea typeface="+mn-ea"/>
                <a:cs typeface="+mn-cs"/>
              </a:rPr>
              <a:t>He profits most who serves best</a:t>
            </a:r>
            <a:r>
              <a:rPr kumimoji="1" lang="ja-JP" altLang="en-US" sz="1200" b="0" i="0" u="none" strike="noStrike" kern="1200" baseline="0" dirty="0" smtClean="0">
                <a:solidFill>
                  <a:schemeClr val="tx1"/>
                </a:solidFill>
                <a:latin typeface="+mn-lt"/>
                <a:ea typeface="+mn-ea"/>
                <a:cs typeface="+mn-cs"/>
              </a:rPr>
              <a:t>　」について語り合ってください。　二次文献を参考文献にしてシェルドンを語ることが、間違った</a:t>
            </a:r>
            <a:r>
              <a:rPr kumimoji="1" lang="ja-JP" altLang="en-US" dirty="0" smtClean="0"/>
              <a:t> </a:t>
            </a:r>
            <a:r>
              <a:rPr kumimoji="1" lang="ja-JP" altLang="en-US" baseline="0" dirty="0" smtClean="0"/>
              <a:t>「</a:t>
            </a:r>
            <a:r>
              <a:rPr kumimoji="1" lang="en-US" altLang="ja-JP" dirty="0" err="1" smtClean="0"/>
              <a:t>sheldonism</a:t>
            </a:r>
            <a:r>
              <a:rPr kumimoji="1" lang="en-US" altLang="ja-JP" dirty="0" smtClean="0"/>
              <a:t> </a:t>
            </a:r>
            <a:r>
              <a:rPr kumimoji="1" lang="ja-JP" altLang="en-US" dirty="0" smtClean="0"/>
              <a:t>」を植え付けられる原因になるからです。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6</a:t>
            </a:fld>
            <a:endParaRPr kumimoji="1" lang="ja-JP" altLang="en-US" dirty="0"/>
          </a:p>
        </p:txBody>
      </p:sp>
    </p:spTree>
    <p:extLst>
      <p:ext uri="{BB962C8B-B14F-4D97-AF65-F5344CB8AC3E}">
        <p14:creationId xmlns:p14="http://schemas.microsoft.com/office/powerpoint/2010/main" val="41604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先般、「ガルシアへの手紙」や数々の名言を残した有名な、作家･教育者であるエルバート・ハーバードが、特にシェルドンの業績を湛えて書いた小冊子を発見しましたので、その一部をご紹介します。</a:t>
            </a:r>
          </a:p>
          <a:p>
            <a:r>
              <a:rPr kumimoji="1" lang="ja-JP" altLang="ja-JP" sz="1200" kern="1200" dirty="0" smtClean="0">
                <a:solidFill>
                  <a:schemeClr val="tx1"/>
                </a:solidFill>
                <a:effectLst/>
                <a:latin typeface="+mn-lt"/>
                <a:ea typeface="+mn-ea"/>
                <a:cs typeface="+mn-cs"/>
              </a:rPr>
              <a:t>ハーバードがミシガン大学に籍を置いていたこと、シェルドンが</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歳ほど年下であることを考えると、彼らは多分、子弟の関係にあったことと推察されます。ハーバードは社会的、経済的、国内的、政治的、精神的、精神的な自由を信じ、自らをアナキストと自認し、「私はアナキストである。</a:t>
            </a:r>
            <a:r>
              <a:rPr kumimoji="1" lang="ja-JP" altLang="en-US" sz="1200" kern="1200" dirty="0" smtClean="0">
                <a:solidFill>
                  <a:schemeClr val="tx1"/>
                </a:solidFill>
                <a:effectLst/>
                <a:latin typeface="+mn-lt"/>
                <a:ea typeface="+mn-ea"/>
                <a:cs typeface="+mn-cs"/>
              </a:rPr>
              <a:t>シェルドンもアナキストである。</a:t>
            </a:r>
            <a:r>
              <a:rPr kumimoji="1" lang="ja-JP" altLang="ja-JP" sz="1200" kern="1200" dirty="0" smtClean="0">
                <a:solidFill>
                  <a:schemeClr val="tx1"/>
                </a:solidFill>
                <a:effectLst/>
                <a:latin typeface="+mn-lt"/>
                <a:ea typeface="+mn-ea"/>
                <a:cs typeface="+mn-cs"/>
              </a:rPr>
              <a:t>すべての善良な人はアナキストである。教養を持ち、親切な紳士淑女は、すべてアナキストである。その中でもイエス・キリストは典型的なアナキストである。」</a:t>
            </a:r>
          </a:p>
          <a:p>
            <a:r>
              <a:rPr kumimoji="1" lang="ja-JP" altLang="ja-JP" sz="1200" kern="1200" dirty="0" smtClean="0">
                <a:solidFill>
                  <a:schemeClr val="tx1"/>
                </a:solidFill>
                <a:effectLst/>
                <a:latin typeface="+mn-lt"/>
                <a:ea typeface="+mn-ea"/>
                <a:cs typeface="+mn-cs"/>
              </a:rPr>
              <a:t>「アナキズムは、国家や権威の存在を望まず、不必要、有害であると考え、その代わりに国家のない一つのまとまった政治思想社会や政治思想や個人主義や自由主義の流れを汲むものなど、時には相互に衝突する多数の潮流の総称なのである。」と述べていま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シェルドンの経営学の理念は当時の共和党政権の政策に合致しませんから、アナキストの範疇に入るわけですが、一般の人からは社会主義者とみられていたのかもしれません。シェルドンが共和党に属していたか、民主党に属していたかは不明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7</a:t>
            </a:fld>
            <a:endParaRPr kumimoji="1" lang="ja-JP" altLang="en-US" dirty="0"/>
          </a:p>
        </p:txBody>
      </p:sp>
    </p:spTree>
    <p:extLst>
      <p:ext uri="{BB962C8B-B14F-4D97-AF65-F5344CB8AC3E}">
        <p14:creationId xmlns:p14="http://schemas.microsoft.com/office/powerpoint/2010/main" val="72218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シェルドン・スクールがモットーとして選んだ言葉は「</a:t>
            </a:r>
            <a:r>
              <a:rPr kumimoji="1" lang="en-US" altLang="ja-JP" sz="1200" kern="1200" dirty="0" smtClean="0">
                <a:solidFill>
                  <a:schemeClr val="tx1"/>
                </a:solidFill>
                <a:effectLst/>
                <a:latin typeface="+mn-lt"/>
                <a:ea typeface="+mn-ea"/>
                <a:cs typeface="+mn-cs"/>
              </a:rPr>
              <a:t> He profits most who serves best </a:t>
            </a:r>
            <a:r>
              <a:rPr kumimoji="1" lang="ja-JP" altLang="ja-JP" sz="1200" kern="1200" dirty="0" smtClean="0">
                <a:solidFill>
                  <a:schemeClr val="tx1"/>
                </a:solidFill>
                <a:effectLst/>
                <a:latin typeface="+mn-lt"/>
                <a:ea typeface="+mn-ea"/>
                <a:cs typeface="+mn-cs"/>
              </a:rPr>
              <a:t>」であり、このモットーは黄金律である「</a:t>
            </a:r>
            <a:r>
              <a:rPr kumimoji="1" lang="en-US" altLang="ja-JP" sz="1200" kern="1200" dirty="0" smtClean="0">
                <a:solidFill>
                  <a:schemeClr val="tx1"/>
                </a:solidFill>
                <a:effectLst/>
                <a:latin typeface="+mn-lt"/>
                <a:ea typeface="+mn-ea"/>
                <a:cs typeface="+mn-cs"/>
              </a:rPr>
              <a:t>do unto others as you would have them do unto you </a:t>
            </a:r>
            <a:r>
              <a:rPr kumimoji="1" lang="ja-JP" altLang="ja-JP" sz="1200" kern="1200" dirty="0" smtClean="0">
                <a:solidFill>
                  <a:schemeClr val="tx1"/>
                </a:solidFill>
                <a:effectLst/>
                <a:latin typeface="+mn-lt"/>
                <a:ea typeface="+mn-ea"/>
                <a:cs typeface="+mn-cs"/>
              </a:rPr>
              <a:t>」すなわち、「あなたが他人からしてもらいたいことを、先に他人にしてあげなさい。」ということであり、当時の共和党の政策とは、真っ向から対立するものでした。自分一人で儲けるのではなく、その事業に関係した人と利益を公正に再配分し、自分が儲けることよりも他人が利益を得ること優先することによって、後から利益が何倍にもなって還元されることを説きました。</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7F93C80-81E2-4D16-87DE-BDBC6BA378CD}" type="slidenum">
              <a:rPr kumimoji="1" lang="ja-JP" altLang="en-US" smtClean="0"/>
              <a:t>8</a:t>
            </a:fld>
            <a:endParaRPr kumimoji="1" lang="ja-JP" altLang="en-US" dirty="0"/>
          </a:p>
        </p:txBody>
      </p:sp>
    </p:spTree>
    <p:extLst>
      <p:ext uri="{BB962C8B-B14F-4D97-AF65-F5344CB8AC3E}">
        <p14:creationId xmlns:p14="http://schemas.microsoft.com/office/powerpoint/2010/main" val="382511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a:t>
            </a:r>
            <a:r>
              <a:rPr kumimoji="1" lang="ja-JP" altLang="en-US" sz="1200" kern="1200" dirty="0" smtClean="0">
                <a:solidFill>
                  <a:schemeClr val="tx1"/>
                </a:solidFill>
                <a:effectLst/>
                <a:latin typeface="+mn-lt"/>
                <a:ea typeface="+mn-ea"/>
                <a:cs typeface="+mn-cs"/>
              </a:rPr>
              <a:t>りません。</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良いセールスマンに</a:t>
            </a:r>
            <a:r>
              <a:rPr kumimoji="1" lang="ja-JP" altLang="en-US" sz="1200" kern="1200" dirty="0" smtClean="0">
                <a:solidFill>
                  <a:schemeClr val="tx1"/>
                </a:solidFill>
                <a:effectLst/>
                <a:latin typeface="+mn-lt"/>
                <a:ea typeface="+mn-ea"/>
                <a:cs typeface="+mn-cs"/>
              </a:rPr>
              <a:t>は正しい言葉の質、適切な商談の量、顧客に対する態度が問われますよい製造業者には、売る製品の品質、適正な価格設定、十分な設備投資、従業員の豊かな商品知識が求められます。</a:t>
            </a:r>
          </a:p>
          <a:p>
            <a:r>
              <a:rPr kumimoji="1" lang="ja-JP" altLang="en-US" sz="1200" kern="1200" dirty="0" smtClean="0">
                <a:solidFill>
                  <a:schemeClr val="tx1"/>
                </a:solidFill>
                <a:effectLst/>
                <a:latin typeface="+mn-lt"/>
                <a:ea typeface="+mn-ea"/>
                <a:cs typeface="+mn-cs"/>
              </a:rPr>
              <a:t>更に、適正な広告や売った商品に対して責任を持つ必要もあります。</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こういった配慮の一つ一つが信用として、リピーターとなる顧客を確保するのです。</a:t>
            </a:r>
          </a:p>
          <a:p>
            <a:r>
              <a:rPr kumimoji="1" lang="ja-JP" altLang="en-US" sz="1200" kern="1200" dirty="0" smtClean="0">
                <a:solidFill>
                  <a:schemeClr val="tx1"/>
                </a:solidFill>
                <a:effectLst/>
                <a:latin typeface="+mn-lt"/>
                <a:ea typeface="+mn-ea"/>
                <a:cs typeface="+mn-cs"/>
              </a:rPr>
              <a:t>従業員</a:t>
            </a:r>
            <a:r>
              <a:rPr kumimoji="1" lang="ja-JP" altLang="ja-JP" sz="1200" kern="1200" dirty="0" smtClean="0">
                <a:solidFill>
                  <a:schemeClr val="tx1"/>
                </a:solidFill>
                <a:effectLst/>
                <a:latin typeface="+mn-lt"/>
                <a:ea typeface="+mn-ea"/>
                <a:cs typeface="+mn-cs"/>
              </a:rPr>
              <a:t>を雇っている会社は、そのスタッフによって</a:t>
            </a:r>
            <a:r>
              <a:rPr kumimoji="1" lang="ja-JP" altLang="en-US" sz="1200" kern="1200" dirty="0" smtClean="0">
                <a:solidFill>
                  <a:schemeClr val="tx1"/>
                </a:solidFill>
                <a:effectLst/>
                <a:latin typeface="+mn-lt"/>
                <a:ea typeface="+mn-ea"/>
                <a:cs typeface="+mn-cs"/>
              </a:rPr>
              <a:t>会社全体が</a:t>
            </a:r>
            <a:r>
              <a:rPr kumimoji="1" lang="ja-JP" altLang="ja-JP" sz="1200" kern="1200" dirty="0" smtClean="0">
                <a:solidFill>
                  <a:schemeClr val="tx1"/>
                </a:solidFill>
                <a:effectLst/>
                <a:latin typeface="+mn-lt"/>
                <a:ea typeface="+mn-ea"/>
                <a:cs typeface="+mn-cs"/>
              </a:rPr>
              <a:t>評価されることを、忘れてはなりません。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lang="ja-JP" altLang="en-US" smtClean="0">
                <a:solidFill>
                  <a:prstClr val="black"/>
                </a:solidFill>
              </a:rPr>
              <a:pPr/>
              <a:t>9</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86485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19938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30171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2311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60721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67521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75461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white">
                  <a:tint val="75000"/>
                </a:prstClr>
              </a:solidFill>
            </a:endParaRPr>
          </a:p>
        </p:txBody>
      </p:sp>
      <p:sp>
        <p:nvSpPr>
          <p:cNvPr id="9" name="スライド番号プレースホルダ 8"/>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22483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white">
                  <a:tint val="75000"/>
                </a:prstClr>
              </a:solidFill>
            </a:endParaRPr>
          </a:p>
        </p:txBody>
      </p:sp>
      <p:sp>
        <p:nvSpPr>
          <p:cNvPr id="5" name="スライド番号プレースホルダ 4"/>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16534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white">
                  <a:tint val="75000"/>
                </a:prstClr>
              </a:solidFill>
            </a:endParaRPr>
          </a:p>
        </p:txBody>
      </p:sp>
      <p:sp>
        <p:nvSpPr>
          <p:cNvPr id="4" name="スライド番号プレースホルダ 3"/>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230728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408800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4141814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white">
                  <a:tint val="75000"/>
                </a:prstClr>
              </a:solidFill>
            </a:endParaRPr>
          </a:p>
        </p:txBody>
      </p:sp>
      <p:sp>
        <p:nvSpPr>
          <p:cNvPr id="7" name="スライド番号プレースホルダ 6"/>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3453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338339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12"/>
          </p:nvPr>
        </p:nvSpPr>
        <p:spPr/>
        <p:txBody>
          <a:body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678818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solidFill>
                <a:prstClr val="white">
                  <a:tint val="75000"/>
                </a:prstClr>
              </a:solidFill>
            </a:endParaRPr>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solidFill>
                <a:prstClr val="white">
                  <a:tint val="75000"/>
                </a:prstClr>
              </a:solidFill>
            </a:endParaRPr>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solidFill>
                  <a:prstClr val="white">
                    <a:tint val="75000"/>
                  </a:prstClr>
                </a:solidFill>
              </a:rPr>
              <a:pPr>
                <a:defRPr/>
              </a:pPr>
              <a:t>‹#›</a:t>
            </a:fld>
            <a:endParaRPr lang="en-US" altLang="ja-JP">
              <a:solidFill>
                <a:prstClr val="white">
                  <a:tint val="75000"/>
                </a:prstClr>
              </a:solidFill>
            </a:endParaRPr>
          </a:p>
        </p:txBody>
      </p:sp>
    </p:spTree>
    <p:extLst>
      <p:ext uri="{BB962C8B-B14F-4D97-AF65-F5344CB8AC3E}">
        <p14:creationId xmlns:p14="http://schemas.microsoft.com/office/powerpoint/2010/main" val="26115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8975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28240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146651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74594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411452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57406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E998116-CF1A-4895-BD1E-3E52382FF785}" type="datetimeFigureOut">
              <a:rPr kumimoji="1" lang="ja-JP" altLang="en-US" smtClean="0"/>
              <a:t>2016/10/12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2325390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chemeClr val="accent2">
              <a:lumMod val="50000"/>
            </a:schemeClr>
          </a:fgClr>
          <a:bgClr>
            <a:schemeClr val="tx2"/>
          </a:bgClr>
        </a:patt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98116-CF1A-4895-BD1E-3E52382FF785}" type="datetimeFigureOut">
              <a:rPr kumimoji="1" lang="ja-JP" altLang="en-US" smtClean="0"/>
              <a:t>2016/10/12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BED04-76A4-496B-9282-AABA582426A1}" type="slidenum">
              <a:rPr kumimoji="1" lang="ja-JP" altLang="en-US" smtClean="0"/>
              <a:t>‹#›</a:t>
            </a:fld>
            <a:endParaRPr kumimoji="1" lang="ja-JP" altLang="en-US" dirty="0"/>
          </a:p>
        </p:txBody>
      </p:sp>
    </p:spTree>
    <p:extLst>
      <p:ext uri="{BB962C8B-B14F-4D97-AF65-F5344CB8AC3E}">
        <p14:creationId xmlns:p14="http://schemas.microsoft.com/office/powerpoint/2010/main" val="383045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lang="ja-JP" altLang="en-US" smtClean="0">
                <a:solidFill>
                  <a:prstClr val="white">
                    <a:tint val="75000"/>
                  </a:prstClr>
                </a:solidFill>
              </a:rPr>
              <a:pPr/>
              <a:t>2016/10/12</a:t>
            </a:fld>
            <a:endParaRPr lang="ja-JP" altLang="en-US" dirty="0">
              <a:solidFill>
                <a:prstClr val="white">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white">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lang="ja-JP" altLang="en-US" smtClean="0">
                <a:solidFill>
                  <a:prstClr val="white">
                    <a:tint val="75000"/>
                  </a:prstClr>
                </a:solidFill>
              </a:rPr>
              <a:pPr/>
              <a:t>‹#›</a:t>
            </a:fld>
            <a:endParaRPr lang="ja-JP" altLang="en-US" dirty="0">
              <a:solidFill>
                <a:prstClr val="white">
                  <a:tint val="75000"/>
                </a:prstClr>
              </a:solidFill>
            </a:endParaRPr>
          </a:p>
        </p:txBody>
      </p:sp>
    </p:spTree>
    <p:extLst>
      <p:ext uri="{BB962C8B-B14F-4D97-AF65-F5344CB8AC3E}">
        <p14:creationId xmlns:p14="http://schemas.microsoft.com/office/powerpoint/2010/main" val="17762851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8" y="-3430"/>
            <a:ext cx="9144000" cy="6912768"/>
          </a:xfrm>
          <a:prstGeom prst="rect">
            <a:avLst/>
          </a:prstGeom>
        </p:spPr>
      </p:pic>
      <p:sp>
        <p:nvSpPr>
          <p:cNvPr id="9" name="テキスト ボックス 8"/>
          <p:cNvSpPr txBox="1"/>
          <p:nvPr/>
        </p:nvSpPr>
        <p:spPr>
          <a:xfrm>
            <a:off x="2185574" y="2660582"/>
            <a:ext cx="4824536" cy="1107996"/>
          </a:xfrm>
          <a:prstGeom prst="rect">
            <a:avLst/>
          </a:prstGeom>
          <a:noFill/>
        </p:spPr>
        <p:txBody>
          <a:bodyPr wrap="square" rtlCol="0">
            <a:spAutoFit/>
          </a:bodyPr>
          <a:lstStyle/>
          <a:p>
            <a:pPr algn="ctr"/>
            <a:r>
              <a:rPr kumimoji="1" lang="ja-JP" altLang="en-US" sz="66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rPr>
              <a:t>神髄</a:t>
            </a:r>
            <a:endParaRPr kumimoji="1" lang="ja-JP" altLang="en-US" sz="66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endParaRPr>
          </a:p>
        </p:txBody>
      </p:sp>
      <p:sp>
        <p:nvSpPr>
          <p:cNvPr id="10" name="テキスト ボックス 9"/>
          <p:cNvSpPr txBox="1"/>
          <p:nvPr/>
        </p:nvSpPr>
        <p:spPr>
          <a:xfrm>
            <a:off x="18199" y="1315899"/>
            <a:ext cx="9104235" cy="2554545"/>
          </a:xfrm>
          <a:prstGeom prst="rect">
            <a:avLst/>
          </a:prstGeom>
          <a:noFill/>
        </p:spPr>
        <p:txBody>
          <a:bodyPr wrap="square" rtlCol="0">
            <a:spAutoFit/>
          </a:bodyPr>
          <a:lstStyle/>
          <a:p>
            <a:pPr algn="ctr"/>
            <a:r>
              <a:rPr kumimoji="1" lang="ja-JP" altLang="en-US" sz="80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R P隷書体M" panose="020B0600010101010101" pitchFamily="50" charset="-128"/>
                <a:ea typeface="AR P隷書体M" panose="020B0600010101010101" pitchFamily="50" charset="-128"/>
              </a:rPr>
              <a:t>シェルドニズムの</a:t>
            </a:r>
            <a:endParaRPr kumimoji="1" lang="ja-JP" altLang="en-US" sz="8000" dirty="0" smtClean="0">
              <a:solidFill>
                <a:srgbClr val="FFFF00"/>
              </a:solidFill>
              <a:latin typeface="AR P隷書体M" panose="020B0600010101010101" pitchFamily="50" charset="-128"/>
              <a:ea typeface="AR P隷書体M" panose="020B0600010101010101" pitchFamily="50" charset="-128"/>
            </a:endParaRPr>
          </a:p>
          <a:p>
            <a:endParaRPr kumimoji="1" lang="ja-JP" altLang="en-US" sz="8000" dirty="0"/>
          </a:p>
        </p:txBody>
      </p:sp>
      <p:sp>
        <p:nvSpPr>
          <p:cNvPr id="2" name="テキスト ボックス 1"/>
          <p:cNvSpPr txBox="1"/>
          <p:nvPr/>
        </p:nvSpPr>
        <p:spPr>
          <a:xfrm>
            <a:off x="21566" y="-64401"/>
            <a:ext cx="9152552" cy="830997"/>
          </a:xfrm>
          <a:prstGeom prst="rect">
            <a:avLst/>
          </a:prstGeom>
          <a:noFill/>
        </p:spPr>
        <p:txBody>
          <a:bodyPr wrap="square" rtlCol="0">
            <a:spAutoFit/>
          </a:bodyPr>
          <a:lstStyle/>
          <a:p>
            <a:pPr algn="ctr"/>
            <a:r>
              <a:rPr kumimoji="1" lang="ja-JP" altLang="en-US" sz="4800" b="1" dirty="0" smtClean="0">
                <a:ln w="6600">
                  <a:solidFill>
                    <a:schemeClr val="accent2"/>
                  </a:solidFill>
                  <a:prstDash val="solid"/>
                </a:ln>
                <a:solidFill>
                  <a:srgbClr val="FFFFFF"/>
                </a:solidFill>
                <a:effectLst>
                  <a:outerShdw dist="38100" dir="2700000" algn="tl" rotWithShape="0">
                    <a:schemeClr val="accent2"/>
                  </a:outerShdw>
                </a:effectLst>
              </a:rPr>
              <a:t>第</a:t>
            </a:r>
            <a:r>
              <a:rPr kumimoji="1" lang="en-US" altLang="ja-JP" sz="4800" b="1" dirty="0" smtClean="0">
                <a:ln w="6600">
                  <a:solidFill>
                    <a:schemeClr val="accent2"/>
                  </a:solidFill>
                  <a:prstDash val="solid"/>
                </a:ln>
                <a:solidFill>
                  <a:srgbClr val="FFFFFF"/>
                </a:solidFill>
                <a:effectLst>
                  <a:outerShdw dist="38100" dir="2700000" algn="tl" rotWithShape="0">
                    <a:schemeClr val="accent2"/>
                  </a:outerShdw>
                </a:effectLst>
              </a:rPr>
              <a:t>29</a:t>
            </a:r>
            <a:r>
              <a:rPr kumimoji="1" lang="ja-JP" altLang="en-US" sz="4800" b="1" dirty="0" smtClean="0">
                <a:ln w="6600">
                  <a:solidFill>
                    <a:schemeClr val="accent2"/>
                  </a:solidFill>
                  <a:prstDash val="solid"/>
                </a:ln>
                <a:solidFill>
                  <a:srgbClr val="FFFFFF"/>
                </a:solidFill>
                <a:effectLst>
                  <a:outerShdw dist="38100" dir="2700000" algn="tl" rotWithShape="0">
                    <a:schemeClr val="accent2"/>
                  </a:outerShdw>
                </a:effectLst>
              </a:rPr>
              <a:t>回</a:t>
            </a:r>
            <a:r>
              <a:rPr lang="ja-JP" altLang="en-US" sz="4800" b="1" dirty="0">
                <a:ln w="6600">
                  <a:solidFill>
                    <a:schemeClr val="accent2"/>
                  </a:solidFill>
                  <a:prstDash val="solid"/>
                </a:ln>
                <a:solidFill>
                  <a:srgbClr val="FFFFFF"/>
                </a:solidFill>
                <a:effectLst>
                  <a:outerShdw dist="38100" dir="2700000" algn="tl" rotWithShape="0">
                    <a:schemeClr val="accent2"/>
                  </a:outerShdw>
                </a:effectLst>
              </a:rPr>
              <a:t>　</a:t>
            </a:r>
            <a:r>
              <a:rPr lang="ja-JP" altLang="en-US" sz="4800" b="1" dirty="0" smtClean="0">
                <a:ln w="6600">
                  <a:solidFill>
                    <a:schemeClr val="accent2"/>
                  </a:solidFill>
                  <a:prstDash val="solid"/>
                </a:ln>
                <a:solidFill>
                  <a:srgbClr val="FFFFFF"/>
                </a:solidFill>
                <a:effectLst>
                  <a:outerShdw dist="38100" dir="2700000" algn="tl" rotWithShape="0">
                    <a:schemeClr val="accent2"/>
                  </a:outerShdw>
                </a:effectLst>
              </a:rPr>
              <a:t>源流セミナー</a:t>
            </a:r>
            <a:endParaRPr kumimoji="1" lang="ja-JP" alt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テキスト ボックス 2"/>
          <p:cNvSpPr txBox="1"/>
          <p:nvPr/>
        </p:nvSpPr>
        <p:spPr>
          <a:xfrm>
            <a:off x="40901" y="6201452"/>
            <a:ext cx="9122434" cy="707886"/>
          </a:xfrm>
          <a:prstGeom prst="rect">
            <a:avLst/>
          </a:prstGeom>
          <a:solidFill>
            <a:srgbClr val="00B050"/>
          </a:solidFill>
        </p:spPr>
        <p:txBody>
          <a:bodyPr wrap="square" rtlCol="0">
            <a:spAutoFit/>
          </a:bodyPr>
          <a:lstStyle/>
          <a:p>
            <a:pPr algn="ctr"/>
            <a:r>
              <a:rPr kumimoji="1" lang="en-US" altLang="ja-JP" sz="4000" dirty="0" smtClean="0"/>
              <a:t>2680</a:t>
            </a:r>
            <a:r>
              <a:rPr kumimoji="1" lang="ja-JP" altLang="en-US" sz="4000" dirty="0" smtClean="0"/>
              <a:t>地区　</a:t>
            </a:r>
            <a:r>
              <a:rPr kumimoji="1" lang="en-US" altLang="ja-JP" sz="4000" dirty="0" smtClean="0"/>
              <a:t>PDG</a:t>
            </a:r>
            <a:r>
              <a:rPr kumimoji="1" lang="ja-JP" altLang="en-US" sz="4000" dirty="0" smtClean="0"/>
              <a:t>　田中　毅</a:t>
            </a:r>
            <a:endParaRPr kumimoji="1" lang="ja-JP" altLang="en-US" sz="4000" dirty="0"/>
          </a:p>
        </p:txBody>
      </p:sp>
      <p:cxnSp>
        <p:nvCxnSpPr>
          <p:cNvPr id="22" name="直線コネクタ 21"/>
          <p:cNvCxnSpPr/>
          <p:nvPr/>
        </p:nvCxnSpPr>
        <p:spPr>
          <a:xfrm>
            <a:off x="0" y="0"/>
            <a:ext cx="9144000" cy="0"/>
          </a:xfrm>
          <a:prstGeom prst="line">
            <a:avLst/>
          </a:prstGeom>
          <a:ln w="76200">
            <a:solidFill>
              <a:srgbClr val="FFC000"/>
            </a:solidFill>
          </a:ln>
        </p:spPr>
        <p:style>
          <a:lnRef idx="2">
            <a:schemeClr val="dk1"/>
          </a:lnRef>
          <a:fillRef idx="0">
            <a:schemeClr val="dk1"/>
          </a:fillRef>
          <a:effectRef idx="1">
            <a:schemeClr val="dk1"/>
          </a:effectRef>
          <a:fontRef idx="minor">
            <a:schemeClr val="tx1"/>
          </a:fontRef>
        </p:style>
      </p:cxnSp>
      <p:cxnSp>
        <p:nvCxnSpPr>
          <p:cNvPr id="24" name="直線コネクタ 23"/>
          <p:cNvCxnSpPr/>
          <p:nvPr/>
        </p:nvCxnSpPr>
        <p:spPr>
          <a:xfrm>
            <a:off x="0" y="0"/>
            <a:ext cx="0" cy="70892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9144000" y="0"/>
            <a:ext cx="0" cy="708921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0" y="7089214"/>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0118" y="3870444"/>
            <a:ext cx="9083765" cy="2554545"/>
          </a:xfrm>
          <a:prstGeom prst="rect">
            <a:avLst/>
          </a:prstGeom>
          <a:noFill/>
        </p:spPr>
        <p:txBody>
          <a:bodyPr wrap="square" rtlCol="0">
            <a:spAutoFit/>
          </a:bodyPr>
          <a:lstStyle/>
          <a:p>
            <a:pPr algn="ctr"/>
            <a:r>
              <a:rPr lang="en-US" altLang="ja-JP" sz="8000" b="1" dirty="0" smtClean="0">
                <a:solidFill>
                  <a:schemeClr val="bg1"/>
                </a:solidFill>
                <a:latin typeface="AHMAD" pitchFamily="2" charset="2"/>
                <a:ea typeface="麗流隷書" panose="02000609000000000000" pitchFamily="1" charset="-128"/>
              </a:rPr>
              <a:t>True Meaning of</a:t>
            </a:r>
          </a:p>
          <a:p>
            <a:pPr algn="ctr"/>
            <a:r>
              <a:rPr kumimoji="1" lang="en-US" altLang="ja-JP" sz="8000" b="1" dirty="0" err="1" smtClean="0">
                <a:solidFill>
                  <a:schemeClr val="bg1"/>
                </a:solidFill>
                <a:latin typeface="AHMAD" pitchFamily="2" charset="2"/>
                <a:ea typeface="麗流隷書" panose="02000609000000000000" pitchFamily="1" charset="-128"/>
              </a:rPr>
              <a:t>Sheldonism</a:t>
            </a:r>
            <a:endParaRPr kumimoji="1" lang="ja-JP" altLang="en-US" sz="8000" b="1" dirty="0">
              <a:solidFill>
                <a:schemeClr val="bg1"/>
              </a:solidFill>
              <a:latin typeface="AHMAD" pitchFamily="2" charset="2"/>
              <a:ea typeface="麗流隷書" panose="02000609000000000000" pitchFamily="1" charset="-128"/>
            </a:endParaRPr>
          </a:p>
        </p:txBody>
      </p:sp>
    </p:spTree>
    <p:extLst>
      <p:ext uri="{BB962C8B-B14F-4D97-AF65-F5344CB8AC3E}">
        <p14:creationId xmlns:p14="http://schemas.microsoft.com/office/powerpoint/2010/main" val="27041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健全な労使関係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smtClean="0">
                <a:solidFill>
                  <a:srgbClr val="FF0000"/>
                </a:solidFill>
              </a:rPr>
              <a:t>経営者の責務</a:t>
            </a:r>
          </a:p>
          <a:p>
            <a:pPr>
              <a:buNone/>
            </a:pPr>
            <a:r>
              <a:rPr lang="ja-JP" altLang="en-US" dirty="0" smtClean="0"/>
              <a:t>　　　</a:t>
            </a:r>
            <a:r>
              <a:rPr lang="ja-JP" altLang="en-US" dirty="0" smtClean="0">
                <a:solidFill>
                  <a:schemeClr val="bg1"/>
                </a:solidFill>
              </a:rPr>
              <a:t>適正な報酬</a:t>
            </a:r>
          </a:p>
          <a:p>
            <a:pPr>
              <a:buNone/>
            </a:pPr>
            <a:r>
              <a:rPr lang="ja-JP" altLang="en-US" dirty="0" smtClean="0">
                <a:solidFill>
                  <a:schemeClr val="bg1"/>
                </a:solidFill>
              </a:rPr>
              <a:t>　　　労働環境　安全・福利厚生・生活保障</a:t>
            </a:r>
          </a:p>
          <a:p>
            <a:pPr>
              <a:buNone/>
            </a:pPr>
            <a:r>
              <a:rPr lang="ja-JP" altLang="en-US" dirty="0" smtClean="0">
                <a:solidFill>
                  <a:schemeClr val="bg1"/>
                </a:solidFill>
              </a:rPr>
              <a:t>　　　従業員教育</a:t>
            </a:r>
            <a:endParaRPr kumimoji="1" lang="ja-JP" altLang="en-US" dirty="0" smtClean="0">
              <a:solidFill>
                <a:schemeClr val="bg1"/>
              </a:solidFill>
            </a:endParaRPr>
          </a:p>
          <a:p>
            <a:r>
              <a:rPr lang="ja-JP" altLang="en-US" dirty="0" smtClean="0">
                <a:solidFill>
                  <a:srgbClr val="FF0000"/>
                </a:solidFill>
              </a:rPr>
              <a:t>従業員の責務</a:t>
            </a:r>
            <a:r>
              <a:rPr kumimoji="1" lang="ja-JP" altLang="en-US" dirty="0" smtClean="0"/>
              <a:t>　　　</a:t>
            </a:r>
          </a:p>
          <a:p>
            <a:pPr marL="0" indent="0">
              <a:buNone/>
            </a:pPr>
            <a:r>
              <a:rPr lang="ja-JP" altLang="en-US" dirty="0"/>
              <a:t>　</a:t>
            </a:r>
            <a:r>
              <a:rPr lang="ja-JP" altLang="en-US" dirty="0" smtClean="0"/>
              <a:t>　　</a:t>
            </a:r>
            <a:r>
              <a:rPr lang="ja-JP" altLang="en-US" dirty="0" smtClean="0">
                <a:solidFill>
                  <a:schemeClr val="bg1"/>
                </a:solidFill>
              </a:rPr>
              <a:t>最善を尽くした</a:t>
            </a:r>
            <a:r>
              <a:rPr kumimoji="1" lang="ja-JP" altLang="en-US" dirty="0" smtClean="0">
                <a:solidFill>
                  <a:schemeClr val="bg1"/>
                </a:solidFill>
              </a:rPr>
              <a:t>労働</a:t>
            </a:r>
          </a:p>
          <a:p>
            <a:pPr marL="0" indent="0">
              <a:buNone/>
            </a:pPr>
            <a:r>
              <a:rPr kumimoji="1" lang="ja-JP" altLang="en-US" dirty="0" smtClean="0">
                <a:solidFill>
                  <a:schemeClr val="bg1"/>
                </a:solidFill>
              </a:rPr>
              <a:t>　　　過失防止</a:t>
            </a:r>
          </a:p>
          <a:p>
            <a:pPr marL="0" indent="0">
              <a:buNone/>
            </a:pPr>
            <a:r>
              <a:rPr kumimoji="1" lang="ja-JP" altLang="en-US" dirty="0" smtClean="0">
                <a:solidFill>
                  <a:schemeClr val="bg1"/>
                </a:solidFill>
              </a:rPr>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400611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694" y="32048"/>
            <a:ext cx="8229600" cy="1143000"/>
          </a:xfrm>
        </p:spPr>
        <p:txBody>
          <a:bodyPr>
            <a:normAutofit/>
          </a:bodyPr>
          <a:lstStyle/>
          <a:p>
            <a:r>
              <a:rPr kumimoji="1" lang="ja-JP" altLang="en-US" dirty="0" smtClean="0">
                <a:solidFill>
                  <a:srgbClr val="FFFF00"/>
                </a:solidFill>
              </a:rPr>
              <a:t>ロータリアンの政治的傾向</a:t>
            </a:r>
            <a:endParaRPr kumimoji="1" lang="ja-JP" altLang="en-US" dirty="0">
              <a:solidFill>
                <a:srgbClr val="FFFF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628800"/>
            <a:ext cx="2546370" cy="2160240"/>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3933056"/>
            <a:ext cx="2808312" cy="2499398"/>
          </a:xfrm>
          <a:prstGeom prst="rect">
            <a:avLst/>
          </a:prstGeom>
        </p:spPr>
      </p:pic>
      <p:sp>
        <p:nvSpPr>
          <p:cNvPr id="6" name="テキスト ボックス 5"/>
          <p:cNvSpPr txBox="1"/>
          <p:nvPr/>
        </p:nvSpPr>
        <p:spPr>
          <a:xfrm>
            <a:off x="683568" y="4005064"/>
            <a:ext cx="2232248"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共和党</a:t>
            </a:r>
            <a:endParaRPr kumimoji="1" lang="ja-JP" altLang="en-US" sz="3600" dirty="0"/>
          </a:p>
        </p:txBody>
      </p:sp>
      <p:sp>
        <p:nvSpPr>
          <p:cNvPr id="7" name="テキスト ボックス 6"/>
          <p:cNvSpPr txBox="1"/>
          <p:nvPr/>
        </p:nvSpPr>
        <p:spPr>
          <a:xfrm>
            <a:off x="6156176" y="3140968"/>
            <a:ext cx="1944216"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民主党</a:t>
            </a:r>
            <a:endParaRPr kumimoji="1" lang="ja-JP" altLang="en-US" sz="3600" dirty="0"/>
          </a:p>
        </p:txBody>
      </p:sp>
      <p:sp>
        <p:nvSpPr>
          <p:cNvPr id="8" name="テキスト ボックス 7"/>
          <p:cNvSpPr txBox="1"/>
          <p:nvPr/>
        </p:nvSpPr>
        <p:spPr>
          <a:xfrm>
            <a:off x="323528" y="5301208"/>
            <a:ext cx="4320480" cy="523220"/>
          </a:xfrm>
          <a:prstGeom prst="rect">
            <a:avLst/>
          </a:prstGeom>
          <a:noFill/>
        </p:spPr>
        <p:txBody>
          <a:bodyPr wrap="square" rtlCol="0">
            <a:spAutoFit/>
          </a:bodyPr>
          <a:lstStyle/>
          <a:p>
            <a:r>
              <a:rPr kumimoji="1" lang="ja-JP" altLang="en-US" sz="2800" dirty="0" smtClean="0">
                <a:solidFill>
                  <a:schemeClr val="bg1"/>
                </a:solidFill>
              </a:rPr>
              <a:t>ロータリアン支持者　</a:t>
            </a:r>
            <a:r>
              <a:rPr kumimoji="1" lang="en-US" altLang="ja-JP" sz="2800" dirty="0" smtClean="0">
                <a:solidFill>
                  <a:schemeClr val="bg1"/>
                </a:solidFill>
              </a:rPr>
              <a:t>72.5%</a:t>
            </a:r>
            <a:endParaRPr kumimoji="1" lang="ja-JP" altLang="en-US" sz="2800" dirty="0">
              <a:solidFill>
                <a:schemeClr val="bg1"/>
              </a:solidFill>
            </a:endParaRPr>
          </a:p>
        </p:txBody>
      </p:sp>
      <p:sp>
        <p:nvSpPr>
          <p:cNvPr id="9" name="テキスト ボックス 8"/>
          <p:cNvSpPr txBox="1"/>
          <p:nvPr/>
        </p:nvSpPr>
        <p:spPr>
          <a:xfrm>
            <a:off x="4283968" y="2419563"/>
            <a:ext cx="4536504" cy="523220"/>
          </a:xfrm>
          <a:prstGeom prst="rect">
            <a:avLst/>
          </a:prstGeom>
          <a:noFill/>
        </p:spPr>
        <p:txBody>
          <a:bodyPr wrap="square" rtlCol="0">
            <a:spAutoFit/>
          </a:bodyPr>
          <a:lstStyle/>
          <a:p>
            <a:r>
              <a:rPr kumimoji="1" lang="ja-JP" altLang="en-US" sz="2800" dirty="0" smtClean="0">
                <a:solidFill>
                  <a:schemeClr val="bg1"/>
                </a:solidFill>
              </a:rPr>
              <a:t>ロータリアン支持者   </a:t>
            </a:r>
            <a:r>
              <a:rPr kumimoji="1" lang="en-US" altLang="ja-JP" sz="2800" dirty="0" smtClean="0">
                <a:solidFill>
                  <a:schemeClr val="bg1"/>
                </a:solidFill>
              </a:rPr>
              <a:t>8.24%</a:t>
            </a:r>
            <a:endParaRPr kumimoji="1" lang="ja-JP" altLang="en-US" sz="2800" dirty="0">
              <a:solidFill>
                <a:schemeClr val="bg1"/>
              </a:solidFill>
            </a:endParaRPr>
          </a:p>
        </p:txBody>
      </p:sp>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2031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95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95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95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45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162"/>
            <a:ext cx="8229600" cy="1143000"/>
          </a:xfrm>
        </p:spPr>
        <p:txBody>
          <a:bodyPr/>
          <a:lstStyle/>
          <a:p>
            <a:r>
              <a:rPr kumimoji="1" lang="en-US" altLang="ja-JP" dirty="0" smtClean="0">
                <a:solidFill>
                  <a:srgbClr val="FFFF00"/>
                </a:solidFill>
              </a:rPr>
              <a:t>Service, not self</a:t>
            </a:r>
            <a:endParaRPr kumimoji="1" lang="ja-JP" altLang="en-US" dirty="0">
              <a:solidFill>
                <a:srgbClr val="FFFF00"/>
              </a:solidFill>
            </a:endParaRPr>
          </a:p>
        </p:txBody>
      </p:sp>
      <p:sp>
        <p:nvSpPr>
          <p:cNvPr id="3" name="コンテンツ プレースホルダー 2"/>
          <p:cNvSpPr>
            <a:spLocks noGrp="1"/>
          </p:cNvSpPr>
          <p:nvPr>
            <p:ph idx="1"/>
          </p:nvPr>
        </p:nvSpPr>
        <p:spPr>
          <a:xfrm>
            <a:off x="179512" y="1600201"/>
            <a:ext cx="8507288" cy="1828800"/>
          </a:xfrm>
        </p:spPr>
        <p:txBody>
          <a:bodyPr/>
          <a:lstStyle/>
          <a:p>
            <a:r>
              <a:rPr kumimoji="1" lang="en-US" altLang="ja-JP" dirty="0" smtClean="0">
                <a:solidFill>
                  <a:schemeClr val="bg1"/>
                </a:solidFill>
              </a:rPr>
              <a:t>1905</a:t>
            </a:r>
            <a:r>
              <a:rPr kumimoji="1" lang="ja-JP" altLang="en-US" dirty="0" smtClean="0">
                <a:solidFill>
                  <a:schemeClr val="bg1"/>
                </a:solidFill>
              </a:rPr>
              <a:t>年　ミネアポリス・パブリシティ・クラブ設立</a:t>
            </a:r>
          </a:p>
          <a:p>
            <a:r>
              <a:rPr lang="en-US" altLang="ja-JP" dirty="0" smtClean="0">
                <a:solidFill>
                  <a:schemeClr val="bg1"/>
                </a:solidFill>
              </a:rPr>
              <a:t>1910</a:t>
            </a:r>
            <a:r>
              <a:rPr lang="ja-JP" altLang="en-US" dirty="0" smtClean="0">
                <a:solidFill>
                  <a:schemeClr val="bg1"/>
                </a:solidFill>
              </a:rPr>
              <a:t>年　</a:t>
            </a:r>
            <a:r>
              <a:rPr lang="ja-JP" altLang="en-US" dirty="0">
                <a:solidFill>
                  <a:schemeClr val="bg1"/>
                </a:solidFill>
              </a:rPr>
              <a:t>ミネアポリス</a:t>
            </a:r>
            <a:r>
              <a:rPr lang="ja-JP" altLang="en-US" dirty="0" smtClean="0">
                <a:solidFill>
                  <a:schemeClr val="bg1"/>
                </a:solidFill>
              </a:rPr>
              <a:t>・ロータリー・</a:t>
            </a:r>
            <a:r>
              <a:rPr lang="ja-JP" altLang="en-US" dirty="0">
                <a:solidFill>
                  <a:schemeClr val="bg1"/>
                </a:solidFill>
              </a:rPr>
              <a:t>クラブ</a:t>
            </a:r>
            <a:r>
              <a:rPr lang="ja-JP" altLang="en-US" dirty="0" smtClean="0">
                <a:solidFill>
                  <a:schemeClr val="bg1"/>
                </a:solidFill>
              </a:rPr>
              <a:t>設立</a:t>
            </a:r>
          </a:p>
          <a:p>
            <a:r>
              <a:rPr kumimoji="1" lang="en-US" altLang="ja-JP" dirty="0" smtClean="0">
                <a:solidFill>
                  <a:schemeClr val="bg1"/>
                </a:solidFill>
              </a:rPr>
              <a:t>2005</a:t>
            </a:r>
            <a:r>
              <a:rPr kumimoji="1" lang="ja-JP" altLang="en-US" dirty="0" smtClean="0">
                <a:solidFill>
                  <a:schemeClr val="bg1"/>
                </a:solidFill>
              </a:rPr>
              <a:t>年　</a:t>
            </a:r>
            <a:r>
              <a:rPr kumimoji="1" lang="en-US" altLang="ja-JP" dirty="0" smtClean="0">
                <a:solidFill>
                  <a:schemeClr val="bg1"/>
                </a:solidFill>
              </a:rPr>
              <a:t>AD Fed MN 100</a:t>
            </a:r>
            <a:r>
              <a:rPr kumimoji="1" lang="ja-JP" altLang="en-US" dirty="0" smtClean="0">
                <a:solidFill>
                  <a:schemeClr val="bg1"/>
                </a:solidFill>
              </a:rPr>
              <a:t>周年記念</a:t>
            </a:r>
            <a:endParaRPr kumimoji="1" lang="ja-JP" altLang="en-US" dirty="0">
              <a:solidFill>
                <a:schemeClr val="bg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836804"/>
            <a:ext cx="6552728" cy="2472516"/>
          </a:xfrm>
          <a:prstGeom prst="rect">
            <a:avLst/>
          </a:prstGeom>
        </p:spPr>
      </p:pic>
      <p:sp>
        <p:nvSpPr>
          <p:cNvPr id="6" name="テキスト ボックス 5"/>
          <p:cNvSpPr txBox="1"/>
          <p:nvPr/>
        </p:nvSpPr>
        <p:spPr>
          <a:xfrm>
            <a:off x="971600" y="4077072"/>
            <a:ext cx="6264696" cy="2062103"/>
          </a:xfrm>
          <a:prstGeom prst="rect">
            <a:avLst/>
          </a:prstGeom>
          <a:noFill/>
        </p:spPr>
        <p:txBody>
          <a:bodyPr wrap="square" rtlCol="0">
            <a:spAutoFit/>
          </a:bodyPr>
          <a:lstStyle/>
          <a:p>
            <a:r>
              <a:rPr lang="en-US" altLang="ja-JP" sz="3200" dirty="0" smtClean="0">
                <a:solidFill>
                  <a:schemeClr val="bg1"/>
                </a:solidFill>
              </a:rPr>
              <a:t>“ Service</a:t>
            </a:r>
            <a:r>
              <a:rPr lang="en-US" altLang="ja-JP" sz="3200" dirty="0">
                <a:solidFill>
                  <a:schemeClr val="bg1"/>
                </a:solidFill>
              </a:rPr>
              <a:t>, </a:t>
            </a:r>
            <a:r>
              <a:rPr lang="en-US" altLang="ja-JP" sz="3200" dirty="0" smtClean="0">
                <a:solidFill>
                  <a:schemeClr val="bg1"/>
                </a:solidFill>
              </a:rPr>
              <a:t>not s</a:t>
            </a:r>
            <a:r>
              <a:rPr kumimoji="1" lang="en-US" altLang="ja-JP" sz="3200" dirty="0" smtClean="0">
                <a:solidFill>
                  <a:schemeClr val="bg1"/>
                </a:solidFill>
              </a:rPr>
              <a:t>elf “</a:t>
            </a:r>
            <a:r>
              <a:rPr kumimoji="1" lang="ja-JP" altLang="en-US" sz="3200" dirty="0" smtClean="0">
                <a:solidFill>
                  <a:schemeClr val="bg1"/>
                </a:solidFill>
              </a:rPr>
              <a:t>　は広告業界の相互扶助団体であった、</a:t>
            </a:r>
            <a:r>
              <a:rPr lang="ja-JP" altLang="en-US" sz="3200" dirty="0">
                <a:solidFill>
                  <a:schemeClr val="bg1"/>
                </a:solidFill>
              </a:rPr>
              <a:t>ミネアポリス・パブリシティ・</a:t>
            </a:r>
            <a:r>
              <a:rPr lang="ja-JP" altLang="en-US" sz="3200" dirty="0" smtClean="0">
                <a:solidFill>
                  <a:schemeClr val="bg1"/>
                </a:solidFill>
              </a:rPr>
              <a:t>クラブのモットーをそのまま引き継いだもの</a:t>
            </a:r>
            <a:endParaRPr kumimoji="1" lang="ja-JP" altLang="en-US" sz="3200" dirty="0">
              <a:solidFill>
                <a:schemeClr val="bg1"/>
              </a:solidFill>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341027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kumimoji="1" lang="ja-JP" altLang="en-US" dirty="0" smtClean="0">
                <a:solidFill>
                  <a:srgbClr val="FFFF00"/>
                </a:solidFill>
              </a:rPr>
              <a:t>二つの思考の葛藤</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052736"/>
            <a:ext cx="8229600" cy="5073427"/>
          </a:xfrm>
        </p:spPr>
        <p:txBody>
          <a:bodyPr>
            <a:noAutofit/>
          </a:bodyPr>
          <a:lstStyle/>
          <a:p>
            <a:r>
              <a:rPr lang="ja-JP" altLang="en-US" sz="3600" dirty="0" smtClean="0">
                <a:solidFill>
                  <a:schemeClr val="bg1"/>
                </a:solidFill>
              </a:rPr>
              <a:t>シェルドンの思考</a:t>
            </a:r>
          </a:p>
          <a:p>
            <a:r>
              <a:rPr lang="ja-JP" altLang="ja-JP" sz="3600" dirty="0" smtClean="0">
                <a:solidFill>
                  <a:schemeClr val="bg1"/>
                </a:solidFill>
              </a:rPr>
              <a:t>資本</a:t>
            </a:r>
            <a:r>
              <a:rPr lang="ja-JP" altLang="ja-JP" sz="3600" dirty="0">
                <a:solidFill>
                  <a:schemeClr val="bg1"/>
                </a:solidFill>
              </a:rPr>
              <a:t>主義を正常な形に戻すためには、正しい経営学に則った企業経営をする</a:t>
            </a:r>
            <a:r>
              <a:rPr lang="ja-JP" altLang="ja-JP" sz="3600" dirty="0" smtClean="0">
                <a:solidFill>
                  <a:schemeClr val="bg1"/>
                </a:solidFill>
              </a:rPr>
              <a:t>必要</a:t>
            </a:r>
            <a:r>
              <a:rPr lang="ja-JP" altLang="en-US" sz="3600" dirty="0" smtClean="0">
                <a:solidFill>
                  <a:schemeClr val="bg1"/>
                </a:solidFill>
              </a:rPr>
              <a:t>がある。</a:t>
            </a:r>
          </a:p>
          <a:p>
            <a:r>
              <a:rPr kumimoji="1" lang="ja-JP" altLang="en-US" sz="3600" dirty="0" smtClean="0">
                <a:solidFill>
                  <a:schemeClr val="bg1"/>
                </a:solidFill>
              </a:rPr>
              <a:t>シェルドンの職業奉仕理念との乖離</a:t>
            </a:r>
          </a:p>
          <a:p>
            <a:endParaRPr lang="ja-JP" altLang="en-US" sz="3600" dirty="0">
              <a:solidFill>
                <a:schemeClr val="bg1"/>
              </a:solidFill>
            </a:endParaRPr>
          </a:p>
          <a:p>
            <a:r>
              <a:rPr lang="ja-JP" altLang="en-US" sz="3600" dirty="0" smtClean="0">
                <a:solidFill>
                  <a:schemeClr val="bg1"/>
                </a:solidFill>
              </a:rPr>
              <a:t>マルホランド</a:t>
            </a:r>
            <a:r>
              <a:rPr lang="en-US" altLang="ja-JP" sz="3600" dirty="0" smtClean="0">
                <a:solidFill>
                  <a:schemeClr val="bg1"/>
                </a:solidFill>
              </a:rPr>
              <a:t>RI</a:t>
            </a:r>
            <a:r>
              <a:rPr lang="ja-JP" altLang="en-US" sz="3600" dirty="0" smtClean="0">
                <a:solidFill>
                  <a:schemeClr val="bg1"/>
                </a:solidFill>
              </a:rPr>
              <a:t>元会長</a:t>
            </a:r>
          </a:p>
          <a:p>
            <a:r>
              <a:rPr lang="ja-JP" altLang="ja-JP" sz="3600" dirty="0" smtClean="0">
                <a:solidFill>
                  <a:schemeClr val="bg1"/>
                </a:solidFill>
              </a:rPr>
              <a:t>ボランティア</a:t>
            </a:r>
            <a:r>
              <a:rPr lang="ja-JP" altLang="ja-JP" sz="3600" dirty="0">
                <a:solidFill>
                  <a:schemeClr val="bg1"/>
                </a:solidFill>
              </a:rPr>
              <a:t>活動に生きがいを見出した</a:t>
            </a:r>
            <a:r>
              <a:rPr lang="ja-JP" altLang="ja-JP" sz="3600" dirty="0" smtClean="0">
                <a:solidFill>
                  <a:schemeClr val="bg1"/>
                </a:solidFill>
              </a:rPr>
              <a:t>グループ</a:t>
            </a:r>
            <a:r>
              <a:rPr lang="ja-JP" altLang="en-US" sz="3600" dirty="0" smtClean="0">
                <a:solidFill>
                  <a:schemeClr val="bg1"/>
                </a:solidFill>
              </a:rPr>
              <a:t>の出現</a:t>
            </a:r>
            <a:endParaRPr kumimoji="1" lang="ja-JP" altLang="en-US" sz="3600" dirty="0">
              <a:solidFill>
                <a:schemeClr val="bg1"/>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0" y="-243408"/>
            <a:ext cx="9721080" cy="7488832"/>
          </a:xfrm>
          <a:prstGeom prst="rect">
            <a:avLst/>
          </a:prstGeom>
        </p:spPr>
      </p:pic>
      <p:sp>
        <p:nvSpPr>
          <p:cNvPr id="4" name="テキスト ボックス 3"/>
          <p:cNvSpPr txBox="1"/>
          <p:nvPr/>
        </p:nvSpPr>
        <p:spPr>
          <a:xfrm>
            <a:off x="2726081" y="5980670"/>
            <a:ext cx="45719" cy="36933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22081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rgbClr val="FFFF00"/>
                </a:solidFill>
              </a:rPr>
              <a:t>ボランティア活動の台頭</a:t>
            </a:r>
            <a:endParaRPr kumimoji="1" lang="ja-JP" altLang="en-US" dirty="0">
              <a:solidFill>
                <a:srgbClr val="FFFF00"/>
              </a:solidFill>
            </a:endParaRPr>
          </a:p>
        </p:txBody>
      </p:sp>
      <p:sp>
        <p:nvSpPr>
          <p:cNvPr id="3" name="コンテンツ プレースホルダー 2"/>
          <p:cNvSpPr>
            <a:spLocks noGrp="1"/>
          </p:cNvSpPr>
          <p:nvPr>
            <p:ph idx="1"/>
          </p:nvPr>
        </p:nvSpPr>
        <p:spPr>
          <a:xfrm>
            <a:off x="457200" y="1196752"/>
            <a:ext cx="8229600" cy="4929411"/>
          </a:xfrm>
        </p:spPr>
        <p:txBody>
          <a:bodyPr/>
          <a:lstStyle/>
          <a:p>
            <a:r>
              <a:rPr kumimoji="1" lang="en-US" altLang="ja-JP" sz="4000" dirty="0" smtClean="0">
                <a:solidFill>
                  <a:schemeClr val="bg1"/>
                </a:solidFill>
              </a:rPr>
              <a:t>Service, not self</a:t>
            </a:r>
          </a:p>
          <a:p>
            <a:r>
              <a:rPr lang="en-US" altLang="ja-JP" sz="4000" dirty="0" smtClean="0">
                <a:solidFill>
                  <a:schemeClr val="bg1"/>
                </a:solidFill>
              </a:rPr>
              <a:t>Service before self</a:t>
            </a:r>
          </a:p>
          <a:p>
            <a:r>
              <a:rPr kumimoji="1" lang="en-US" altLang="ja-JP" sz="4000" dirty="0" smtClean="0">
                <a:solidFill>
                  <a:schemeClr val="bg1"/>
                </a:solidFill>
              </a:rPr>
              <a:t>Service above self</a:t>
            </a:r>
            <a:endParaRPr kumimoji="1" lang="ja-JP" altLang="en-US" sz="4000" dirty="0" smtClean="0">
              <a:solidFill>
                <a:schemeClr val="bg1"/>
              </a:solidFill>
            </a:endParaRPr>
          </a:p>
          <a:p>
            <a:pPr marL="0" indent="0">
              <a:buNone/>
            </a:pPr>
            <a:endParaRPr kumimoji="1" lang="en-US" altLang="ja-JP" dirty="0" smtClean="0">
              <a:solidFill>
                <a:schemeClr val="bg1"/>
              </a:solidFill>
            </a:endParaRPr>
          </a:p>
          <a:p>
            <a:endParaRPr kumimoji="1" lang="ja-JP" altLang="en-US" dirty="0" smtClean="0"/>
          </a:p>
          <a:p>
            <a:endParaRPr lang="ja-JP" altLang="en-US" dirty="0"/>
          </a:p>
          <a:p>
            <a:r>
              <a:rPr kumimoji="1" lang="ja-JP" altLang="en-US" dirty="0" smtClean="0">
                <a:solidFill>
                  <a:schemeClr val="bg1"/>
                </a:solidFill>
              </a:rPr>
              <a:t>両雄を会い並べようとする努力も水泡に帰す</a:t>
            </a:r>
            <a:endParaRPr kumimoji="1" lang="ja-JP" altLang="en-US" dirty="0">
              <a:solidFill>
                <a:schemeClr val="bg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458" y="3573016"/>
            <a:ext cx="4451404" cy="1080120"/>
          </a:xfrm>
          <a:prstGeom prst="rect">
            <a:avLst/>
          </a:prstGeom>
        </p:spPr>
      </p:pic>
      <p:sp>
        <p:nvSpPr>
          <p:cNvPr id="5" name="テキスト ボックス 4"/>
          <p:cNvSpPr txBox="1"/>
          <p:nvPr/>
        </p:nvSpPr>
        <p:spPr>
          <a:xfrm>
            <a:off x="3059832" y="3789040"/>
            <a:ext cx="2880320" cy="707886"/>
          </a:xfrm>
          <a:prstGeom prst="rect">
            <a:avLst/>
          </a:prstGeom>
          <a:noFill/>
        </p:spPr>
        <p:txBody>
          <a:bodyPr wrap="square" rtlCol="0">
            <a:spAutoFit/>
          </a:bodyPr>
          <a:lstStyle/>
          <a:p>
            <a:pPr algn="ctr"/>
            <a:r>
              <a:rPr lang="ja-JP" altLang="en-US" sz="4000" dirty="0" smtClean="0">
                <a:solidFill>
                  <a:srgbClr val="FF0000"/>
                </a:solidFill>
              </a:rPr>
              <a:t>決議</a:t>
            </a:r>
            <a:r>
              <a:rPr lang="en-US" altLang="ja-JP" sz="4000" dirty="0" smtClean="0">
                <a:solidFill>
                  <a:srgbClr val="FF0000"/>
                </a:solidFill>
              </a:rPr>
              <a:t>23-34</a:t>
            </a:r>
            <a:endParaRPr kumimoji="1" lang="ja-JP" altLang="en-US" sz="4000" dirty="0">
              <a:solidFill>
                <a:srgbClr val="FF0000"/>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88" y="-315416"/>
            <a:ext cx="9721080" cy="7416823"/>
          </a:xfrm>
          <a:prstGeom prst="rect">
            <a:avLst/>
          </a:prstGeom>
        </p:spPr>
      </p:pic>
      <p:sp>
        <p:nvSpPr>
          <p:cNvPr id="8" name="正方形/長方形 7"/>
          <p:cNvSpPr/>
          <p:nvPr/>
        </p:nvSpPr>
        <p:spPr>
          <a:xfrm>
            <a:off x="585900" y="5013176"/>
            <a:ext cx="8136904" cy="72008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94465" y="4803829"/>
            <a:ext cx="8136904" cy="1138773"/>
          </a:xfrm>
          <a:prstGeom prst="rect">
            <a:avLst/>
          </a:prstGeom>
          <a:solidFill>
            <a:schemeClr val="bg1"/>
          </a:solidFill>
        </p:spPr>
        <p:txBody>
          <a:bodyPr wrap="square" rtlCol="0">
            <a:spAutoFit/>
          </a:bodyPr>
          <a:lstStyle/>
          <a:p>
            <a:r>
              <a:rPr kumimoji="1" lang="ja-JP" altLang="en-US" dirty="0" smtClean="0"/>
              <a:t>　</a:t>
            </a:r>
            <a:r>
              <a:rPr kumimoji="1" lang="en-US" altLang="ja-JP" sz="3400" dirty="0" smtClean="0"/>
              <a:t>He profits most who serves best</a:t>
            </a:r>
            <a:r>
              <a:rPr kumimoji="1" lang="ja-JP" altLang="en-US" sz="3400" dirty="0" smtClean="0"/>
              <a:t>　と　</a:t>
            </a:r>
            <a:r>
              <a:rPr kumimoji="1" lang="en-US" altLang="ja-JP" sz="3400" dirty="0" smtClean="0"/>
              <a:t>Service above self</a:t>
            </a:r>
            <a:r>
              <a:rPr kumimoji="1" lang="ja-JP" altLang="en-US" sz="3200" dirty="0" smtClean="0"/>
              <a:t>　の双方をモットーとする動き</a:t>
            </a:r>
            <a:endParaRPr kumimoji="1" lang="ja-JP" altLang="en-US" sz="3200" dirty="0"/>
          </a:p>
        </p:txBody>
      </p:sp>
    </p:spTree>
    <p:extLst>
      <p:ext uri="{BB962C8B-B14F-4D97-AF65-F5344CB8AC3E}">
        <p14:creationId xmlns:p14="http://schemas.microsoft.com/office/powerpoint/2010/main" val="132403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20688"/>
            <a:ext cx="8229600" cy="5505475"/>
          </a:xfrm>
        </p:spPr>
        <p:txBody>
          <a:bodyPr>
            <a:normAutofit/>
          </a:bodyPr>
          <a:lstStyle/>
          <a:p>
            <a:r>
              <a:rPr lang="en-US" altLang="ja-JP" dirty="0" smtClean="0">
                <a:solidFill>
                  <a:schemeClr val="bg1"/>
                </a:solidFill>
              </a:rPr>
              <a:t>1929</a:t>
            </a:r>
            <a:r>
              <a:rPr lang="ja-JP" altLang="en-US" dirty="0" smtClean="0">
                <a:solidFill>
                  <a:schemeClr val="bg1"/>
                </a:solidFill>
              </a:rPr>
              <a:t>年　世界大恐慌</a:t>
            </a:r>
          </a:p>
          <a:p>
            <a:r>
              <a:rPr lang="en-US" altLang="ja-JP" dirty="0" smtClean="0">
                <a:solidFill>
                  <a:schemeClr val="bg1"/>
                </a:solidFill>
              </a:rPr>
              <a:t>1930</a:t>
            </a:r>
            <a:r>
              <a:rPr lang="ja-JP" altLang="en-US" dirty="0">
                <a:solidFill>
                  <a:schemeClr val="bg1"/>
                </a:solidFill>
              </a:rPr>
              <a:t>年　シェルドン　退会</a:t>
            </a:r>
            <a:endParaRPr lang="ja-JP" altLang="en-US" dirty="0" smtClean="0">
              <a:solidFill>
                <a:schemeClr val="bg1"/>
              </a:solidFill>
            </a:endParaRPr>
          </a:p>
          <a:p>
            <a:r>
              <a:rPr lang="en-US" altLang="ja-JP" dirty="0" smtClean="0">
                <a:solidFill>
                  <a:schemeClr val="bg1"/>
                </a:solidFill>
              </a:rPr>
              <a:t>1930</a:t>
            </a:r>
            <a:r>
              <a:rPr lang="ja-JP" altLang="en-US" dirty="0">
                <a:solidFill>
                  <a:schemeClr val="bg1"/>
                </a:solidFill>
              </a:rPr>
              <a:t>年　「奉仕の原則と保全の法則」</a:t>
            </a:r>
            <a:r>
              <a:rPr lang="ja-JP" altLang="en-US" dirty="0" smtClean="0">
                <a:solidFill>
                  <a:schemeClr val="bg1"/>
                </a:solidFill>
              </a:rPr>
              <a:t>出版</a:t>
            </a:r>
          </a:p>
          <a:p>
            <a:r>
              <a:rPr lang="en-US" altLang="ja-JP" dirty="0">
                <a:solidFill>
                  <a:schemeClr val="bg1"/>
                </a:solidFill>
              </a:rPr>
              <a:t>1935</a:t>
            </a:r>
            <a:r>
              <a:rPr lang="ja-JP" altLang="en-US" dirty="0">
                <a:solidFill>
                  <a:schemeClr val="bg1"/>
                </a:solidFill>
              </a:rPr>
              <a:t>年逝去</a:t>
            </a:r>
            <a:endParaRPr lang="ja-JP" altLang="en-US" dirty="0" smtClean="0">
              <a:solidFill>
                <a:schemeClr val="bg1"/>
              </a:solidFill>
            </a:endParaRPr>
          </a:p>
          <a:p>
            <a:r>
              <a:rPr lang="en-US" altLang="ja-JP" dirty="0" smtClean="0">
                <a:solidFill>
                  <a:schemeClr val="bg1"/>
                </a:solidFill>
              </a:rPr>
              <a:t>1946</a:t>
            </a:r>
            <a:r>
              <a:rPr lang="ja-JP" altLang="en-US" dirty="0" smtClean="0">
                <a:solidFill>
                  <a:schemeClr val="bg1"/>
                </a:solidFill>
              </a:rPr>
              <a:t>年に発刊された、</a:t>
            </a:r>
          </a:p>
          <a:p>
            <a:pPr marL="0" indent="0">
              <a:buNone/>
            </a:pPr>
            <a:r>
              <a:rPr lang="ja-JP" altLang="en-US" dirty="0" smtClean="0">
                <a:solidFill>
                  <a:schemeClr val="bg1"/>
                </a:solidFill>
              </a:rPr>
              <a:t>　 シェルドン・スクールの</a:t>
            </a:r>
          </a:p>
          <a:p>
            <a:pPr marL="0" indent="0">
              <a:buNone/>
            </a:pPr>
            <a:r>
              <a:rPr lang="ja-JP" altLang="en-US" dirty="0" smtClean="0">
                <a:solidFill>
                  <a:schemeClr val="bg1"/>
                </a:solidFill>
              </a:rPr>
              <a:t>    教科書が残されている。</a:t>
            </a:r>
          </a:p>
          <a:p>
            <a:endParaRPr lang="ja-JP" altLang="en-US" dirty="0" smtClean="0">
              <a:solidFill>
                <a:schemeClr val="bg1"/>
              </a:solidFill>
            </a:endParaRPr>
          </a:p>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2" y="2554289"/>
            <a:ext cx="2592288" cy="43251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146618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721499"/>
          </a:xfrm>
        </p:spPr>
        <p:txBody>
          <a:bodyPr>
            <a:normAutofit/>
          </a:bodyPr>
          <a:lstStyle/>
          <a:p>
            <a:r>
              <a:rPr kumimoji="1" lang="en-US" altLang="ja-JP" sz="3600" dirty="0" smtClean="0">
                <a:solidFill>
                  <a:schemeClr val="bg2"/>
                </a:solidFill>
              </a:rPr>
              <a:t>1929</a:t>
            </a:r>
            <a:r>
              <a:rPr kumimoji="1" lang="ja-JP" altLang="en-US" sz="3600" dirty="0" smtClean="0">
                <a:solidFill>
                  <a:schemeClr val="bg2"/>
                </a:solidFill>
              </a:rPr>
              <a:t>年　世界大恐慌</a:t>
            </a:r>
          </a:p>
          <a:p>
            <a:r>
              <a:rPr lang="en-US" altLang="ja-JP" sz="3600" dirty="0" smtClean="0">
                <a:solidFill>
                  <a:schemeClr val="bg2"/>
                </a:solidFill>
              </a:rPr>
              <a:t>1930</a:t>
            </a:r>
            <a:r>
              <a:rPr lang="ja-JP" altLang="en-US" sz="3600" dirty="0" smtClean="0">
                <a:solidFill>
                  <a:schemeClr val="bg2"/>
                </a:solidFill>
              </a:rPr>
              <a:t>年　シェルドン退会</a:t>
            </a:r>
          </a:p>
          <a:p>
            <a:r>
              <a:rPr kumimoji="1" lang="en-US" altLang="ja-JP" sz="3600" dirty="0" smtClean="0">
                <a:solidFill>
                  <a:schemeClr val="bg2"/>
                </a:solidFill>
              </a:rPr>
              <a:t>1935</a:t>
            </a:r>
            <a:r>
              <a:rPr kumimoji="1" lang="ja-JP" altLang="en-US" sz="3600" dirty="0" smtClean="0">
                <a:solidFill>
                  <a:schemeClr val="bg2"/>
                </a:solidFill>
              </a:rPr>
              <a:t>年　シェルドン逝去</a:t>
            </a:r>
          </a:p>
          <a:p>
            <a:r>
              <a:rPr lang="en-US" altLang="ja-JP" sz="3600" dirty="0" smtClean="0">
                <a:solidFill>
                  <a:schemeClr val="bg2"/>
                </a:solidFill>
              </a:rPr>
              <a:t>1938</a:t>
            </a:r>
            <a:r>
              <a:rPr lang="ja-JP" altLang="en-US" sz="3600" dirty="0" smtClean="0">
                <a:solidFill>
                  <a:schemeClr val="bg2"/>
                </a:solidFill>
              </a:rPr>
              <a:t>年　ニューディール政策</a:t>
            </a:r>
          </a:p>
          <a:p>
            <a:r>
              <a:rPr kumimoji="1" lang="en-US" altLang="ja-JP" sz="3600" dirty="0" smtClean="0">
                <a:solidFill>
                  <a:schemeClr val="bg2"/>
                </a:solidFill>
              </a:rPr>
              <a:t>1945</a:t>
            </a:r>
            <a:r>
              <a:rPr kumimoji="1" lang="ja-JP" altLang="en-US" sz="3600" dirty="0" smtClean="0">
                <a:solidFill>
                  <a:schemeClr val="bg2"/>
                </a:solidFill>
              </a:rPr>
              <a:t>年　第二次世界大戦によって景気回復</a:t>
            </a:r>
          </a:p>
          <a:p>
            <a:endParaRPr kumimoji="1" lang="ja-JP" altLang="en-US" sz="3600" dirty="0">
              <a:solidFill>
                <a:schemeClr val="bg2"/>
              </a:solidFill>
            </a:endParaRPr>
          </a:p>
        </p:txBody>
      </p:sp>
      <p:sp>
        <p:nvSpPr>
          <p:cNvPr id="4" name="テキスト ボックス 3"/>
          <p:cNvSpPr txBox="1"/>
          <p:nvPr/>
        </p:nvSpPr>
        <p:spPr>
          <a:xfrm>
            <a:off x="1043608" y="4581128"/>
            <a:ext cx="6984776" cy="1323439"/>
          </a:xfrm>
          <a:prstGeom prst="rect">
            <a:avLst/>
          </a:prstGeom>
          <a:solidFill>
            <a:srgbClr val="FFFF00"/>
          </a:solidFill>
          <a:ln>
            <a:solidFill>
              <a:srgbClr val="FF0000"/>
            </a:solidFill>
          </a:ln>
        </p:spPr>
        <p:txBody>
          <a:bodyPr wrap="square" rtlCol="0">
            <a:spAutoFit/>
          </a:bodyPr>
          <a:lstStyle/>
          <a:p>
            <a:r>
              <a:rPr kumimoji="1" lang="ja-JP" altLang="en-US" sz="4000" dirty="0" smtClean="0"/>
              <a:t>戦後のロータリーはボランティア組織として大きな発展を遂げる</a:t>
            </a:r>
            <a:endParaRPr kumimoji="1" lang="ja-JP" altLang="en-US" sz="4000" dirty="0"/>
          </a:p>
        </p:txBody>
      </p:sp>
    </p:spTree>
    <p:extLst>
      <p:ext uri="{BB962C8B-B14F-4D97-AF65-F5344CB8AC3E}">
        <p14:creationId xmlns:p14="http://schemas.microsoft.com/office/powerpoint/2010/main" val="26581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8"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C000"/>
                </a:solidFill>
              </a:rPr>
              <a:t>２０１６ </a:t>
            </a:r>
            <a:r>
              <a:rPr kumimoji="1" lang="en-US" altLang="ja-JP" dirty="0" smtClean="0">
                <a:solidFill>
                  <a:srgbClr val="FFC000"/>
                </a:solidFill>
              </a:rPr>
              <a:t>MANUAL OF PROCEDURE</a:t>
            </a:r>
            <a:endParaRPr kumimoji="1" lang="ja-JP" altLang="en-US" dirty="0">
              <a:solidFill>
                <a:srgbClr val="FFC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565" y="1412776"/>
            <a:ext cx="882258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4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solidFill>
                  <a:srgbClr val="FFFF00"/>
                </a:solidFill>
              </a:rPr>
              <a:t>クラブ自治権の完全施行</a:t>
            </a:r>
            <a:endParaRPr kumimoji="1" lang="ja-JP" altLang="en-US" dirty="0">
              <a:solidFill>
                <a:srgbClr val="FFFF00"/>
              </a:solidFill>
            </a:endParaRPr>
          </a:p>
        </p:txBody>
      </p:sp>
      <p:sp>
        <p:nvSpPr>
          <p:cNvPr id="3" name="コンテンツ プレースホルダー 2"/>
          <p:cNvSpPr>
            <a:spLocks noGrp="1"/>
          </p:cNvSpPr>
          <p:nvPr>
            <p:ph idx="1"/>
          </p:nvPr>
        </p:nvSpPr>
        <p:spPr>
          <a:xfrm>
            <a:off x="0" y="1600200"/>
            <a:ext cx="7956376" cy="4525963"/>
          </a:xfrm>
        </p:spPr>
        <p:txBody>
          <a:bodyPr>
            <a:normAutofit/>
          </a:bodyPr>
          <a:lstStyle/>
          <a:p>
            <a:pPr marL="1371600" lvl="3" indent="0">
              <a:buNone/>
            </a:pPr>
            <a:r>
              <a:rPr lang="en-US" altLang="ja-JP" sz="4000" dirty="0" smtClean="0">
                <a:solidFill>
                  <a:schemeClr val="bg1"/>
                </a:solidFill>
              </a:rPr>
              <a:t>RI</a:t>
            </a:r>
            <a:r>
              <a:rPr kumimoji="1" lang="ja-JP" altLang="en-US" sz="4000" dirty="0" smtClean="0">
                <a:solidFill>
                  <a:schemeClr val="bg1"/>
                </a:solidFill>
              </a:rPr>
              <a:t>定款・細則、クラブ定款に背馳しない限り、クラブは自由に細則を制定することができる。</a:t>
            </a:r>
            <a:endParaRPr lang="ja-JP" altLang="en-US" sz="4000" dirty="0">
              <a:solidFill>
                <a:schemeClr val="bg1"/>
              </a:solidFill>
            </a:endParaRPr>
          </a:p>
          <a:p>
            <a:pPr marL="1371600" lvl="3" indent="0">
              <a:buNone/>
            </a:pPr>
            <a:r>
              <a:rPr kumimoji="1" lang="ja-JP" altLang="en-US" sz="4000" dirty="0" smtClean="0">
                <a:solidFill>
                  <a:schemeClr val="bg1"/>
                </a:solidFill>
              </a:rPr>
              <a:t>委員会構成、奉仕活動の決定などクラブ管理運営のほとんどはクラブが独自に決めることができます。</a:t>
            </a:r>
            <a:endParaRPr kumimoji="1" lang="ja-JP" altLang="en-US" sz="4000" dirty="0">
              <a:solidFill>
                <a:schemeClr val="bg1"/>
              </a:solidFill>
            </a:endParaRPr>
          </a:p>
        </p:txBody>
      </p:sp>
    </p:spTree>
    <p:extLst>
      <p:ext uri="{BB962C8B-B14F-4D97-AF65-F5344CB8AC3E}">
        <p14:creationId xmlns:p14="http://schemas.microsoft.com/office/powerpoint/2010/main" val="203334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rgbClr val="FFC000"/>
                </a:solidFill>
              </a:rPr>
              <a:t>古い資本主義の終焉</a:t>
            </a:r>
            <a:endParaRPr kumimoji="1" lang="ja-JP" altLang="en-US" dirty="0">
              <a:solidFill>
                <a:srgbClr val="FFC0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851058"/>
            <a:ext cx="4176464" cy="355772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466850"/>
            <a:ext cx="3210669" cy="3290536"/>
          </a:xfrm>
          <a:prstGeom prst="rect">
            <a:avLst/>
          </a:prstGeom>
        </p:spPr>
      </p:pic>
      <p:sp>
        <p:nvSpPr>
          <p:cNvPr id="3" name="テキスト ボックス 2"/>
          <p:cNvSpPr txBox="1"/>
          <p:nvPr/>
        </p:nvSpPr>
        <p:spPr>
          <a:xfrm>
            <a:off x="971600" y="1340768"/>
            <a:ext cx="3384376" cy="1200329"/>
          </a:xfrm>
          <a:prstGeom prst="rect">
            <a:avLst/>
          </a:prstGeom>
          <a:noFill/>
        </p:spPr>
        <p:txBody>
          <a:bodyPr wrap="square" rtlCol="0">
            <a:spAutoFit/>
          </a:bodyPr>
          <a:lstStyle/>
          <a:p>
            <a:r>
              <a:rPr kumimoji="1" lang="ja-JP" altLang="en-US" sz="3600" dirty="0" smtClean="0">
                <a:solidFill>
                  <a:schemeClr val="bg1"/>
                </a:solidFill>
              </a:rPr>
              <a:t>産業革命による</a:t>
            </a:r>
          </a:p>
          <a:p>
            <a:r>
              <a:rPr kumimoji="1" lang="ja-JP" altLang="en-US" sz="3600" dirty="0" smtClean="0">
                <a:solidFill>
                  <a:schemeClr val="bg1"/>
                </a:solidFill>
              </a:rPr>
              <a:t>社会構造の変化</a:t>
            </a:r>
            <a:endParaRPr kumimoji="1" lang="ja-JP" altLang="en-US" sz="3600" dirty="0">
              <a:solidFill>
                <a:schemeClr val="bg1"/>
              </a:solidFill>
            </a:endParaRPr>
          </a:p>
        </p:txBody>
      </p:sp>
      <p:sp>
        <p:nvSpPr>
          <p:cNvPr id="6" name="テキスト ボックス 5"/>
          <p:cNvSpPr txBox="1"/>
          <p:nvPr/>
        </p:nvSpPr>
        <p:spPr>
          <a:xfrm>
            <a:off x="4835479" y="5013176"/>
            <a:ext cx="4346313" cy="1323439"/>
          </a:xfrm>
          <a:prstGeom prst="rect">
            <a:avLst/>
          </a:prstGeom>
          <a:noFill/>
        </p:spPr>
        <p:txBody>
          <a:bodyPr wrap="square" rtlCol="0">
            <a:spAutoFit/>
          </a:bodyPr>
          <a:lstStyle/>
          <a:p>
            <a:pPr algn="ctr"/>
            <a:r>
              <a:rPr kumimoji="1" lang="ja-JP" altLang="en-US" sz="4000" dirty="0" smtClean="0">
                <a:solidFill>
                  <a:srgbClr val="FFFF00"/>
                </a:solidFill>
              </a:rPr>
              <a:t>資本家と</a:t>
            </a:r>
          </a:p>
          <a:p>
            <a:pPr algn="ctr"/>
            <a:r>
              <a:rPr kumimoji="1" lang="ja-JP" altLang="en-US" sz="4000" dirty="0" smtClean="0">
                <a:solidFill>
                  <a:srgbClr val="FFFF00"/>
                </a:solidFill>
              </a:rPr>
              <a:t>労働者の対立</a:t>
            </a:r>
            <a:endParaRPr kumimoji="1" lang="ja-JP" altLang="en-US" sz="4000" dirty="0">
              <a:solidFill>
                <a:srgbClr val="FFFF00"/>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504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par>
                          <p:cTn id="18" fill="hold">
                            <p:stCondLst>
                              <p:cond delay="2000"/>
                            </p:stCondLst>
                            <p:childTnLst>
                              <p:par>
                                <p:cTn id="19" presetID="10" presetClass="entr" presetSubtype="0" fill="hold" nodeType="afterEffect">
                                  <p:stCondLst>
                                    <p:cond delay="20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4500"/>
                            </p:stCondLst>
                            <p:childTnLst>
                              <p:par>
                                <p:cTn id="23" presetID="10" presetClass="entr" presetSubtype="0" fill="hold" nodeType="afterEffect">
                                  <p:stCondLst>
                                    <p:cond delay="2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7000"/>
                            </p:stCondLst>
                            <p:childTnLst>
                              <p:par>
                                <p:cTn id="27" presetID="31"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C000"/>
                </a:solidFill>
              </a:rPr>
              <a:t>オーストリア学派</a:t>
            </a:r>
            <a:endParaRPr kumimoji="1" lang="ja-JP" altLang="en-US" dirty="0">
              <a:solidFill>
                <a:srgbClr val="FFC000"/>
              </a:solidFill>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43000"/>
            <a:ext cx="2664296" cy="4029747"/>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232" y="2106550"/>
            <a:ext cx="3116016" cy="4013052"/>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248" y="1143000"/>
            <a:ext cx="2862064" cy="2862064"/>
          </a:xfrm>
          <a:prstGeom prst="rect">
            <a:avLst/>
          </a:prstGeom>
        </p:spPr>
      </p:pic>
      <p:sp>
        <p:nvSpPr>
          <p:cNvPr id="3" name="テキスト ボックス 2"/>
          <p:cNvSpPr txBox="1"/>
          <p:nvPr/>
        </p:nvSpPr>
        <p:spPr>
          <a:xfrm>
            <a:off x="251520" y="5373216"/>
            <a:ext cx="2592288" cy="461665"/>
          </a:xfrm>
          <a:prstGeom prst="rect">
            <a:avLst/>
          </a:prstGeom>
          <a:noFill/>
        </p:spPr>
        <p:txBody>
          <a:bodyPr wrap="square" rtlCol="0">
            <a:spAutoFit/>
          </a:bodyPr>
          <a:lstStyle/>
          <a:p>
            <a:pPr algn="ctr"/>
            <a:r>
              <a:rPr kumimoji="1" lang="ja-JP" altLang="en-US" sz="2400" dirty="0" smtClean="0">
                <a:solidFill>
                  <a:schemeClr val="bg1"/>
                </a:solidFill>
              </a:rPr>
              <a:t>カール・メンガー</a:t>
            </a:r>
            <a:endParaRPr kumimoji="1" lang="ja-JP" altLang="en-US" sz="2400" dirty="0">
              <a:solidFill>
                <a:schemeClr val="bg1"/>
              </a:solidFill>
            </a:endParaRPr>
          </a:p>
        </p:txBody>
      </p:sp>
      <p:sp>
        <p:nvSpPr>
          <p:cNvPr id="7" name="テキスト ボックス 6"/>
          <p:cNvSpPr txBox="1"/>
          <p:nvPr/>
        </p:nvSpPr>
        <p:spPr>
          <a:xfrm>
            <a:off x="2926232" y="6145529"/>
            <a:ext cx="3116016" cy="461665"/>
          </a:xfrm>
          <a:prstGeom prst="rect">
            <a:avLst/>
          </a:prstGeom>
          <a:noFill/>
        </p:spPr>
        <p:txBody>
          <a:bodyPr wrap="square" rtlCol="0">
            <a:spAutoFit/>
          </a:bodyPr>
          <a:lstStyle/>
          <a:p>
            <a:pPr algn="ctr"/>
            <a:r>
              <a:rPr kumimoji="1" lang="ja-JP" altLang="en-US" sz="2400" dirty="0" smtClean="0">
                <a:solidFill>
                  <a:schemeClr val="bg1"/>
                </a:solidFill>
              </a:rPr>
              <a:t>ジョン・ケインズ</a:t>
            </a:r>
            <a:endParaRPr kumimoji="1" lang="ja-JP" altLang="en-US" sz="2400" dirty="0">
              <a:solidFill>
                <a:schemeClr val="bg1"/>
              </a:solidFill>
            </a:endParaRPr>
          </a:p>
        </p:txBody>
      </p:sp>
      <p:sp>
        <p:nvSpPr>
          <p:cNvPr id="8" name="テキスト ボックス 7"/>
          <p:cNvSpPr txBox="1"/>
          <p:nvPr/>
        </p:nvSpPr>
        <p:spPr>
          <a:xfrm>
            <a:off x="6042248" y="4221088"/>
            <a:ext cx="2994248" cy="461665"/>
          </a:xfrm>
          <a:prstGeom prst="rect">
            <a:avLst/>
          </a:prstGeom>
          <a:noFill/>
        </p:spPr>
        <p:txBody>
          <a:bodyPr wrap="square" rtlCol="0">
            <a:spAutoFit/>
          </a:bodyPr>
          <a:lstStyle/>
          <a:p>
            <a:pPr algn="ctr"/>
            <a:r>
              <a:rPr kumimoji="1" lang="ja-JP" altLang="en-US" sz="2400" dirty="0" smtClean="0">
                <a:solidFill>
                  <a:schemeClr val="bg1"/>
                </a:solidFill>
              </a:rPr>
              <a:t>フレデリック・ハイエク</a:t>
            </a:r>
            <a:endParaRPr kumimoji="1" lang="ja-JP" altLang="en-US" sz="2400" dirty="0">
              <a:solidFill>
                <a:schemeClr val="bg1"/>
              </a:solidFill>
            </a:endParaRP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196" y="-243408"/>
            <a:ext cx="9721080" cy="7416823"/>
          </a:xfrm>
          <a:prstGeom prst="rect">
            <a:avLst/>
          </a:prstGeom>
        </p:spPr>
      </p:pic>
    </p:spTree>
    <p:extLst>
      <p:ext uri="{BB962C8B-B14F-4D97-AF65-F5344CB8AC3E}">
        <p14:creationId xmlns:p14="http://schemas.microsoft.com/office/powerpoint/2010/main" val="39352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700808"/>
            <a:ext cx="7834470" cy="4896544"/>
          </a:xfr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55" y="2420888"/>
            <a:ext cx="8928992"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a:spLocks noGrp="1"/>
          </p:cNvSpPr>
          <p:nvPr>
            <p:ph type="title"/>
          </p:nvPr>
        </p:nvSpPr>
        <p:spPr/>
        <p:txBody>
          <a:bodyPr>
            <a:normAutofit/>
          </a:bodyPr>
          <a:lstStyle/>
          <a:p>
            <a:r>
              <a:rPr kumimoji="1" lang="en-US" altLang="ja-JP" sz="4000" dirty="0" smtClean="0">
                <a:solidFill>
                  <a:srgbClr val="FFC000"/>
                </a:solidFill>
              </a:rPr>
              <a:t>Sheldon School </a:t>
            </a:r>
            <a:r>
              <a:rPr kumimoji="1" lang="ja-JP" altLang="en-US" sz="4000" dirty="0" smtClean="0">
                <a:solidFill>
                  <a:srgbClr val="FFC000"/>
                </a:solidFill>
              </a:rPr>
              <a:t>　  </a:t>
            </a:r>
            <a:r>
              <a:rPr kumimoji="1" lang="en-US" altLang="ja-JP" sz="4000" dirty="0" smtClean="0">
                <a:solidFill>
                  <a:srgbClr val="FFC000"/>
                </a:solidFill>
              </a:rPr>
              <a:t>Chicago</a:t>
            </a:r>
            <a:r>
              <a:rPr kumimoji="1" lang="ja-JP" altLang="en-US" sz="4000" dirty="0" smtClean="0">
                <a:solidFill>
                  <a:srgbClr val="FFC000"/>
                </a:solidFill>
              </a:rPr>
              <a:t>　</a:t>
            </a:r>
            <a:r>
              <a:rPr kumimoji="1" lang="en-US" altLang="ja-JP" sz="4000" dirty="0" smtClean="0">
                <a:solidFill>
                  <a:srgbClr val="FFC000"/>
                </a:solidFill>
              </a:rPr>
              <a:t>1902</a:t>
            </a:r>
            <a:r>
              <a:rPr kumimoji="1" lang="ja-JP" altLang="en-US" sz="4000" dirty="0" smtClean="0">
                <a:solidFill>
                  <a:srgbClr val="FFC000"/>
                </a:solidFill>
              </a:rPr>
              <a:t>年</a:t>
            </a:r>
            <a:r>
              <a:rPr kumimoji="1" lang="en-US" altLang="ja-JP" sz="4000" dirty="0" smtClean="0">
                <a:solidFill>
                  <a:srgbClr val="FFC000"/>
                </a:solidFill>
              </a:rPr>
              <a:t> </a:t>
            </a:r>
            <a:endParaRPr kumimoji="1" lang="ja-JP" altLang="en-US" sz="4000" dirty="0">
              <a:solidFill>
                <a:srgbClr val="FFC000"/>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544" y="-171400"/>
            <a:ext cx="9721080" cy="7416823"/>
          </a:xfrm>
          <a:prstGeom prst="rect">
            <a:avLst/>
          </a:prstGeom>
        </p:spPr>
      </p:pic>
    </p:spTree>
    <p:extLst>
      <p:ext uri="{BB962C8B-B14F-4D97-AF65-F5344CB8AC3E}">
        <p14:creationId xmlns:p14="http://schemas.microsoft.com/office/powerpoint/2010/main" val="33467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1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51520" y="404664"/>
            <a:ext cx="4024610" cy="5616624"/>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04664"/>
            <a:ext cx="44077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下矢印 4"/>
          <p:cNvSpPr/>
          <p:nvPr/>
        </p:nvSpPr>
        <p:spPr>
          <a:xfrm rot="1827713">
            <a:off x="6876256" y="3573016"/>
            <a:ext cx="432048"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62989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descr="C:\Users\TANAKA\Pictures\書籍\#14787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ANAKA\Pictures\書籍\PICT01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879" y="-10689"/>
            <a:ext cx="5976664" cy="4381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ANAKA\Pictures\書籍\PICT0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6871" y="2321496"/>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Pictures\書籍\F10001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041" y="2786442"/>
            <a:ext cx="7227839" cy="40656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TANAKA\Pictures\書籍\#54429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2343" y="0"/>
            <a:ext cx="40132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304975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0-#ppt_w/2"/>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nodeType="afterEffect">
                                  <p:stCondLst>
                                    <p:cond delay="100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1000" fill="hold"/>
                                        <p:tgtEl>
                                          <p:spTgt spid="2050"/>
                                        </p:tgtEl>
                                        <p:attrNameLst>
                                          <p:attrName>ppt_x</p:attrName>
                                        </p:attrNameLst>
                                      </p:cBhvr>
                                      <p:tavLst>
                                        <p:tav tm="0">
                                          <p:val>
                                            <p:strVal val="1+#ppt_w/2"/>
                                          </p:val>
                                        </p:tav>
                                        <p:tav tm="100000">
                                          <p:val>
                                            <p:strVal val="#ppt_x"/>
                                          </p:val>
                                        </p:tav>
                                      </p:tavLst>
                                    </p:anim>
                                    <p:anim calcmode="lin" valueType="num">
                                      <p:cBhvr additive="base">
                                        <p:cTn id="13" dur="1000" fill="hold"/>
                                        <p:tgtEl>
                                          <p:spTgt spid="205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1000" fill="hold"/>
                                        <p:tgtEl>
                                          <p:spTgt spid="2051"/>
                                        </p:tgtEl>
                                        <p:attrNameLst>
                                          <p:attrName>ppt_x</p:attrName>
                                        </p:attrNameLst>
                                      </p:cBhvr>
                                      <p:tavLst>
                                        <p:tav tm="0">
                                          <p:val>
                                            <p:strVal val="#ppt_x"/>
                                          </p:val>
                                        </p:tav>
                                        <p:tav tm="100000">
                                          <p:val>
                                            <p:strVal val="#ppt_x"/>
                                          </p:val>
                                        </p:tav>
                                      </p:tavLst>
                                    </p:anim>
                                    <p:anim calcmode="lin" valueType="num">
                                      <p:cBhvr additive="base">
                                        <p:cTn id="18" dur="1000" fill="hold"/>
                                        <p:tgtEl>
                                          <p:spTgt spid="205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6" fill="hold" nodeType="afterEffect">
                                  <p:stCondLst>
                                    <p:cond delay="1000"/>
                                  </p:stCondLst>
                                  <p:childTnLst>
                                    <p:set>
                                      <p:cBhvr>
                                        <p:cTn id="21" dur="1" fill="hold">
                                          <p:stCondLst>
                                            <p:cond delay="0"/>
                                          </p:stCondLst>
                                        </p:cTn>
                                        <p:tgtEl>
                                          <p:spTgt spid="2052"/>
                                        </p:tgtEl>
                                        <p:attrNameLst>
                                          <p:attrName>style.visibility</p:attrName>
                                        </p:attrNameLst>
                                      </p:cBhvr>
                                      <p:to>
                                        <p:strVal val="visible"/>
                                      </p:to>
                                    </p:set>
                                    <p:anim calcmode="lin" valueType="num">
                                      <p:cBhvr additive="base">
                                        <p:cTn id="22" dur="1000" fill="hold"/>
                                        <p:tgtEl>
                                          <p:spTgt spid="2052"/>
                                        </p:tgtEl>
                                        <p:attrNameLst>
                                          <p:attrName>ppt_x</p:attrName>
                                        </p:attrNameLst>
                                      </p:cBhvr>
                                      <p:tavLst>
                                        <p:tav tm="0">
                                          <p:val>
                                            <p:strVal val="1+#ppt_w/2"/>
                                          </p:val>
                                        </p:tav>
                                        <p:tav tm="100000">
                                          <p:val>
                                            <p:strVal val="#ppt_x"/>
                                          </p:val>
                                        </p:tav>
                                      </p:tavLst>
                                    </p:anim>
                                    <p:anim calcmode="lin" valueType="num">
                                      <p:cBhvr additive="base">
                                        <p:cTn id="23" dur="1000" fill="hold"/>
                                        <p:tgtEl>
                                          <p:spTgt spid="2052"/>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2" fill="hold" nodeType="afterEffect">
                                  <p:stCondLst>
                                    <p:cond delay="1000"/>
                                  </p:stCondLst>
                                  <p:childTnLst>
                                    <p:set>
                                      <p:cBhvr>
                                        <p:cTn id="26" dur="1" fill="hold">
                                          <p:stCondLst>
                                            <p:cond delay="0"/>
                                          </p:stCondLst>
                                        </p:cTn>
                                        <p:tgtEl>
                                          <p:spTgt spid="2053"/>
                                        </p:tgtEl>
                                        <p:attrNameLst>
                                          <p:attrName>style.visibility</p:attrName>
                                        </p:attrNameLst>
                                      </p:cBhvr>
                                      <p:to>
                                        <p:strVal val="visible"/>
                                      </p:to>
                                    </p:set>
                                    <p:anim calcmode="lin" valueType="num">
                                      <p:cBhvr additive="base">
                                        <p:cTn id="27" dur="1000" fill="hold"/>
                                        <p:tgtEl>
                                          <p:spTgt spid="2053"/>
                                        </p:tgtEl>
                                        <p:attrNameLst>
                                          <p:attrName>ppt_x</p:attrName>
                                        </p:attrNameLst>
                                      </p:cBhvr>
                                      <p:tavLst>
                                        <p:tav tm="0">
                                          <p:val>
                                            <p:strVal val="0-#ppt_w/2"/>
                                          </p:val>
                                        </p:tav>
                                        <p:tav tm="100000">
                                          <p:val>
                                            <p:strVal val="#ppt_x"/>
                                          </p:val>
                                        </p:tav>
                                      </p:tavLst>
                                    </p:anim>
                                    <p:anim calcmode="lin" valueType="num">
                                      <p:cBhvr additive="base">
                                        <p:cTn id="28" dur="1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863581"/>
            <a:ext cx="4320480" cy="5373731"/>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190" y="908720"/>
            <a:ext cx="3974826" cy="5279384"/>
          </a:xfrm>
          <a:prstGeom prst="rect">
            <a:avLst/>
          </a:prstGeom>
        </p:spPr>
      </p:pic>
      <p:sp>
        <p:nvSpPr>
          <p:cNvPr id="6" name="テキスト ボックス 5"/>
          <p:cNvSpPr txBox="1"/>
          <p:nvPr/>
        </p:nvSpPr>
        <p:spPr>
          <a:xfrm>
            <a:off x="711662" y="5957271"/>
            <a:ext cx="3375992" cy="461665"/>
          </a:xfrm>
          <a:prstGeom prst="rect">
            <a:avLst/>
          </a:prstGeom>
          <a:noFill/>
        </p:spPr>
        <p:txBody>
          <a:bodyPr wrap="square" rtlCol="0">
            <a:spAutoFit/>
          </a:bodyPr>
          <a:lstStyle/>
          <a:p>
            <a:pPr algn="ctr"/>
            <a:r>
              <a:rPr lang="ja-JP" altLang="ja-JP" sz="2400" dirty="0">
                <a:solidFill>
                  <a:schemeClr val="bg1"/>
                </a:solidFill>
              </a:rPr>
              <a:t>エルバート・ハーバード</a:t>
            </a:r>
            <a:endParaRPr kumimoji="1" lang="ja-JP" altLang="en-US" sz="2400" dirty="0">
              <a:solidFill>
                <a:schemeClr val="bg1"/>
              </a:solidFill>
            </a:endParaRP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532" y="0"/>
            <a:ext cx="9721080" cy="7416823"/>
          </a:xfrm>
          <a:prstGeom prst="rect">
            <a:avLst/>
          </a:prstGeom>
        </p:spPr>
      </p:pic>
    </p:spTree>
    <p:extLst>
      <p:ext uri="{BB962C8B-B14F-4D97-AF65-F5344CB8AC3E}">
        <p14:creationId xmlns:p14="http://schemas.microsoft.com/office/powerpoint/2010/main" val="27055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36712"/>
            <a:ext cx="8589640" cy="130026"/>
          </a:xfrm>
        </p:spPr>
        <p:txBody>
          <a:bodyPr>
            <a:normAutofit fontScale="90000"/>
          </a:bodyPr>
          <a:lstStyle/>
          <a:p>
            <a:r>
              <a:rPr kumimoji="1" lang="en-US" altLang="ja-JP" sz="4900" dirty="0" smtClean="0"/>
              <a:t/>
            </a:r>
            <a:br>
              <a:rPr kumimoji="1" lang="en-US" altLang="ja-JP" sz="4900" dirty="0" smtClean="0"/>
            </a:br>
            <a:r>
              <a:rPr lang="en-US" altLang="ja-JP" sz="4900" dirty="0"/>
              <a:t/>
            </a:r>
            <a:br>
              <a:rPr lang="en-US" altLang="ja-JP" sz="4900" dirty="0"/>
            </a:br>
            <a:r>
              <a:rPr lang="en-US" altLang="ja-JP" sz="4900" dirty="0" smtClean="0"/>
              <a:t/>
            </a:r>
            <a:br>
              <a:rPr lang="en-US" altLang="ja-JP" sz="4900" dirty="0" smtClean="0"/>
            </a:br>
            <a:r>
              <a:rPr lang="en-US" altLang="ja-JP" sz="4900" dirty="0"/>
              <a:t/>
            </a:r>
            <a:br>
              <a:rPr lang="en-US" altLang="ja-JP" sz="4900" dirty="0"/>
            </a:br>
            <a:r>
              <a:rPr lang="en-US" altLang="ja-JP" sz="4900" dirty="0" smtClean="0"/>
              <a:t/>
            </a:r>
            <a:br>
              <a:rPr lang="en-US" altLang="ja-JP" sz="4900" dirty="0" smtClean="0"/>
            </a:br>
            <a:r>
              <a:rPr lang="en-US" altLang="ja-JP" sz="4900" dirty="0"/>
              <a:t/>
            </a:r>
            <a:br>
              <a:rPr lang="en-US" altLang="ja-JP" sz="4900" dirty="0"/>
            </a:br>
            <a:r>
              <a:rPr kumimoji="1" lang="en-US" altLang="ja-JP" dirty="0" smtClean="0"/>
              <a:t/>
            </a:r>
            <a:br>
              <a:rPr kumimoji="1" lang="en-US" altLang="ja-JP" dirty="0" smtClean="0"/>
            </a:br>
            <a:endParaRPr kumimoji="1" lang="ja-JP" altLang="en-US" sz="3600"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780928"/>
            <a:ext cx="2448271" cy="3648866"/>
          </a:xfr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35508"/>
            <a:ext cx="9036496" cy="961244"/>
          </a:xfrm>
          <a:prstGeom prst="rect">
            <a:avLst/>
          </a:prstGeom>
        </p:spPr>
      </p:pic>
      <p:sp>
        <p:nvSpPr>
          <p:cNvPr id="8" name="正方形/長方形 7"/>
          <p:cNvSpPr/>
          <p:nvPr/>
        </p:nvSpPr>
        <p:spPr>
          <a:xfrm>
            <a:off x="1078002" y="392964"/>
            <a:ext cx="7064919" cy="646331"/>
          </a:xfrm>
          <a:prstGeom prst="rect">
            <a:avLst/>
          </a:prstGeom>
        </p:spPr>
        <p:txBody>
          <a:bodyPr wrap="square">
            <a:spAutoFit/>
          </a:bodyPr>
          <a:lstStyle/>
          <a:p>
            <a:pPr algn="ctr"/>
            <a:r>
              <a:rPr lang="en-US" altLang="ja-JP" sz="3600" dirty="0"/>
              <a:t>He profits most who serves best</a:t>
            </a:r>
            <a:endParaRPr lang="ja-JP" altLang="en-US" sz="3600"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196752"/>
            <a:ext cx="8892480" cy="1428750"/>
          </a:xfrm>
          <a:prstGeom prst="rect">
            <a:avLst/>
          </a:prstGeom>
        </p:spPr>
      </p:pic>
      <p:sp>
        <p:nvSpPr>
          <p:cNvPr id="10" name="正方形/長方形 9"/>
          <p:cNvSpPr/>
          <p:nvPr/>
        </p:nvSpPr>
        <p:spPr>
          <a:xfrm>
            <a:off x="918049" y="1467383"/>
            <a:ext cx="7632847" cy="887487"/>
          </a:xfrm>
          <a:prstGeom prst="rect">
            <a:avLst/>
          </a:prstGeom>
        </p:spPr>
        <p:txBody>
          <a:bodyPr wrap="square">
            <a:spAutoFit/>
          </a:bodyPr>
          <a:lstStyle/>
          <a:p>
            <a:pPr algn="ctr">
              <a:lnSpc>
                <a:spcPts val="3000"/>
              </a:lnSpc>
            </a:pPr>
            <a:r>
              <a:rPr lang="en-US" altLang="ja-JP" sz="3600" dirty="0" smtClean="0"/>
              <a:t>Do </a:t>
            </a:r>
            <a:r>
              <a:rPr lang="en-US" altLang="ja-JP" sz="3600" dirty="0"/>
              <a:t>unto others as you would have them </a:t>
            </a:r>
            <a:br>
              <a:rPr lang="en-US" altLang="ja-JP" sz="3600" dirty="0"/>
            </a:br>
            <a:r>
              <a:rPr lang="en-US" altLang="ja-JP" sz="3600" dirty="0"/>
              <a:t>do unto you </a:t>
            </a:r>
            <a:endParaRPr lang="ja-JP" altLang="en-US" sz="3600" dirty="0"/>
          </a:p>
        </p:txBody>
      </p:sp>
      <p:sp>
        <p:nvSpPr>
          <p:cNvPr id="11" name="横巻き 10"/>
          <p:cNvSpPr/>
          <p:nvPr/>
        </p:nvSpPr>
        <p:spPr>
          <a:xfrm>
            <a:off x="3491880" y="2996952"/>
            <a:ext cx="4896544" cy="2761464"/>
          </a:xfrm>
          <a:prstGeom prst="horizontalScroll">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067944" y="3717032"/>
            <a:ext cx="4074977" cy="1323439"/>
          </a:xfrm>
          <a:prstGeom prst="rect">
            <a:avLst/>
          </a:prstGeom>
          <a:solidFill>
            <a:schemeClr val="bg2">
              <a:lumMod val="90000"/>
            </a:schemeClr>
          </a:solidFill>
        </p:spPr>
        <p:txBody>
          <a:bodyPr wrap="square" rtlCol="0">
            <a:spAutoFit/>
          </a:bodyPr>
          <a:lstStyle/>
          <a:p>
            <a:pPr algn="ctr"/>
            <a:r>
              <a:rPr kumimoji="1" lang="ja-JP" altLang="en-US" sz="4000" dirty="0" smtClean="0"/>
              <a:t>黄金律は</a:t>
            </a:r>
          </a:p>
          <a:p>
            <a:pPr algn="ctr"/>
            <a:r>
              <a:rPr kumimoji="1" lang="ja-JP" altLang="en-US" sz="4000" dirty="0" smtClean="0"/>
              <a:t>万国共通の哲学</a:t>
            </a:r>
            <a:endParaRPr kumimoji="1" lang="ja-JP" altLang="en-US" sz="4000" dirty="0"/>
          </a:p>
        </p:txBody>
      </p:sp>
      <p:sp>
        <p:nvSpPr>
          <p:cNvPr id="13" name="テキスト ボックス 12"/>
          <p:cNvSpPr txBox="1"/>
          <p:nvPr/>
        </p:nvSpPr>
        <p:spPr>
          <a:xfrm>
            <a:off x="467544" y="6453336"/>
            <a:ext cx="2448272" cy="369332"/>
          </a:xfrm>
          <a:prstGeom prst="rect">
            <a:avLst/>
          </a:prstGeom>
          <a:noFill/>
        </p:spPr>
        <p:txBody>
          <a:bodyPr wrap="square" rtlCol="0">
            <a:spAutoFit/>
          </a:bodyPr>
          <a:lstStyle/>
          <a:p>
            <a:pPr algn="ctr"/>
            <a:r>
              <a:rPr kumimoji="1" lang="ja-JP" altLang="en-US" b="1" dirty="0" smtClean="0">
                <a:solidFill>
                  <a:schemeClr val="bg1"/>
                </a:solidFill>
              </a:rPr>
              <a:t>アーサー・シェルドン</a:t>
            </a:r>
            <a:endParaRPr kumimoji="1" lang="ja-JP" altLang="en-US" b="1" dirty="0">
              <a:solidFill>
                <a:schemeClr val="bg1"/>
              </a:solidFill>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840" y="-302828"/>
            <a:ext cx="9721080" cy="7416823"/>
          </a:xfrm>
          <a:prstGeom prst="rect">
            <a:avLst/>
          </a:prstGeom>
        </p:spPr>
      </p:pic>
    </p:spTree>
    <p:extLst>
      <p:ext uri="{BB962C8B-B14F-4D97-AF65-F5344CB8AC3E}">
        <p14:creationId xmlns:p14="http://schemas.microsoft.com/office/powerpoint/2010/main" val="22072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8"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8" presetClass="emph" presetSubtype="0" fill="hold" grpId="0" nodeType="afterEffect">
                                  <p:stCondLst>
                                    <p:cond delay="0"/>
                                  </p:stCondLst>
                                  <p:childTnLst>
                                    <p:animRot by="21600000">
                                      <p:cBhvr>
                                        <p:cTn id="28" dur="2000" fill="hold"/>
                                        <p:tgtEl>
                                          <p:spTgt spid="11"/>
                                        </p:tgtEl>
                                        <p:attrNameLst>
                                          <p:attrName>r</p:attrName>
                                        </p:attrNameLst>
                                      </p:cBhvr>
                                    </p:animRot>
                                  </p:childTnLst>
                                </p:cTn>
                              </p:par>
                              <p:par>
                                <p:cTn id="29" presetID="8" presetClass="emph" presetSubtype="0" fill="hold" grpId="0" nodeType="withEffect">
                                  <p:stCondLst>
                                    <p:cond delay="0"/>
                                  </p:stCondLst>
                                  <p:childTnLst>
                                    <p:animRot by="21600000">
                                      <p:cBhvr>
                                        <p:cTn id="30"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3"/>
            <a:ext cx="8219256" cy="3456384"/>
          </a:xfrm>
          <a:ln>
            <a:noFill/>
          </a:ln>
        </p:spPr>
        <p:txBody>
          <a:bodyPr>
            <a:normAutofit fontScale="92500"/>
          </a:bodyPr>
          <a:lstStyle/>
          <a:p>
            <a:pPr>
              <a:lnSpc>
                <a:spcPct val="110000"/>
              </a:lnSpc>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正しい言葉の</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質、適切な商談の量</a:t>
            </a:r>
          </a:p>
          <a:p>
            <a:pPr>
              <a:lnSpc>
                <a:spcPct val="110000"/>
              </a:lnSpc>
            </a:pP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正しい</a:t>
            </a: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接客</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態度、顧客に対する態度</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製品</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の品質、適正な価格設定</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従業員</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の商品知識、豊富な商品、設備投資</a:t>
            </a:r>
          </a:p>
          <a:p>
            <a:pPr>
              <a:lnSpc>
                <a:spcPct val="110000"/>
              </a:lnSpc>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適正</a:t>
            </a:r>
            <a:r>
              <a:rPr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な広告、売った商品に対する責任</a:t>
            </a:r>
            <a:r>
              <a:rPr kumimoji="1" lang="ja-JP" altLang="en-US" sz="3400" b="1" dirty="0" smtClean="0">
                <a:ln w="12700">
                  <a:solidFill>
                    <a:sysClr val="windowText" lastClr="000000"/>
                  </a:solidFill>
                  <a:prstDash val="solid"/>
                </a:ln>
                <a:effectLst>
                  <a:outerShdw blurRad="41275" dist="20320" dir="1800000" algn="tl" rotWithShape="0">
                    <a:srgbClr val="000000">
                      <a:alpha val="40000"/>
                    </a:srgbClr>
                  </a:outerShdw>
                </a:effectLst>
              </a:rPr>
              <a:t>　　　</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テキスト ボックス 1"/>
          <p:cNvSpPr txBox="1"/>
          <p:nvPr/>
        </p:nvSpPr>
        <p:spPr>
          <a:xfrm>
            <a:off x="1261602" y="5085184"/>
            <a:ext cx="6838790" cy="1323439"/>
          </a:xfrm>
          <a:prstGeom prst="rect">
            <a:avLst/>
          </a:prstGeom>
          <a:solidFill>
            <a:srgbClr val="FFC000"/>
          </a:solidFill>
        </p:spPr>
        <p:txBody>
          <a:bodyPr wrap="square" rtlCol="0">
            <a:spAutoFit/>
          </a:bodyPr>
          <a:lstStyle/>
          <a:p>
            <a:r>
              <a:rPr kumimoji="1" lang="ja-JP" altLang="en-US" sz="4000" dirty="0" smtClean="0">
                <a:solidFill>
                  <a:srgbClr val="FF0000"/>
                </a:solidFill>
              </a:rPr>
              <a:t>これらのサービスが継続的に</a:t>
            </a:r>
          </a:p>
          <a:p>
            <a:r>
              <a:rPr kumimoji="1" lang="ja-JP" altLang="en-US" sz="4000" dirty="0" smtClean="0">
                <a:solidFill>
                  <a:srgbClr val="FF0000"/>
                </a:solidFill>
              </a:rPr>
              <a:t>利益をもたらす顧客を確保する</a:t>
            </a:r>
            <a:endParaRPr kumimoji="1" lang="ja-JP" altLang="en-US" sz="4000" dirty="0">
              <a:solidFill>
                <a:srgbClr val="FF0000"/>
              </a:solidFill>
            </a:endParaRPr>
          </a:p>
        </p:txBody>
      </p:sp>
    </p:spTree>
    <p:extLst>
      <p:ext uri="{BB962C8B-B14F-4D97-AF65-F5344CB8AC3E}">
        <p14:creationId xmlns:p14="http://schemas.microsoft.com/office/powerpoint/2010/main" val="212365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38" presetClass="entr" presetSubtype="0" accel="50000" fill="hold" grpId="0" nodeType="afterEffect">
                                  <p:stCondLst>
                                    <p:cond delay="0"/>
                                  </p:stCondLst>
                                  <p:iterate type="lt">
                                    <p:tmPct val="50000"/>
                                  </p:iterate>
                                  <p:childTnLst>
                                    <p:set>
                                      <p:cBhvr>
                                        <p:cTn id="31" dur="1" fill="hold">
                                          <p:stCondLst>
                                            <p:cond delay="0"/>
                                          </p:stCondLst>
                                        </p:cTn>
                                        <p:tgtEl>
                                          <p:spTgt spid="2"/>
                                        </p:tgtEl>
                                        <p:attrNameLst>
                                          <p:attrName>style.visibility</p:attrName>
                                        </p:attrNameLst>
                                      </p:cBhvr>
                                      <p:to>
                                        <p:strVal val="visible"/>
                                      </p:to>
                                    </p:set>
                                    <p:set>
                                      <p:cBhvr>
                                        <p:cTn id="32" dur="455" fill="hold">
                                          <p:stCondLst>
                                            <p:cond delay="0"/>
                                          </p:stCondLst>
                                        </p:cTn>
                                        <p:tgtEl>
                                          <p:spTgt spid="2"/>
                                        </p:tgtEl>
                                        <p:attrNameLst>
                                          <p:attrName>style.rotation</p:attrName>
                                        </p:attrNameLst>
                                      </p:cBhvr>
                                      <p:to>
                                        <p:strVal val="-45.0"/>
                                      </p:to>
                                    </p:set>
                                    <p:anim calcmode="lin" valueType="num">
                                      <p:cBhvr>
                                        <p:cTn id="3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TotalTime>
  <Words>3184</Words>
  <Application>Microsoft Office PowerPoint</Application>
  <PresentationFormat>画面に合わせる (4:3)</PresentationFormat>
  <Paragraphs>179</Paragraphs>
  <Slides>18</Slides>
  <Notes>18</Notes>
  <HiddenSlides>0</HiddenSlides>
  <MMClips>0</MMClips>
  <ScaleCrop>false</ScaleCrop>
  <HeadingPairs>
    <vt:vector size="4" baseType="variant">
      <vt:variant>
        <vt:lpstr>テーマ</vt:lpstr>
      </vt:variant>
      <vt:variant>
        <vt:i4>2</vt:i4>
      </vt:variant>
      <vt:variant>
        <vt:lpstr>スライド タイトル</vt:lpstr>
      </vt:variant>
      <vt:variant>
        <vt:i4>18</vt:i4>
      </vt:variant>
    </vt:vector>
  </HeadingPairs>
  <TitlesOfParts>
    <vt:vector size="20" baseType="lpstr">
      <vt:lpstr>Office ​​テーマ</vt:lpstr>
      <vt:lpstr>Office テーマ</vt:lpstr>
      <vt:lpstr>PowerPoint プレゼンテーション</vt:lpstr>
      <vt:lpstr>古い資本主義の終焉</vt:lpstr>
      <vt:lpstr>オーストリア学派</vt:lpstr>
      <vt:lpstr>Sheldon School 　  Chicago　1902年 </vt:lpstr>
      <vt:lpstr>PowerPoint プレゼンテーション</vt:lpstr>
      <vt:lpstr>PowerPoint プレゼンテーション</vt:lpstr>
      <vt:lpstr>PowerPoint プレゼンテーション</vt:lpstr>
      <vt:lpstr>       </vt:lpstr>
      <vt:lpstr>正しい質・量・管理の方法</vt:lpstr>
      <vt:lpstr>健全な労使関係</vt:lpstr>
      <vt:lpstr>ロータリアンの政治的傾向</vt:lpstr>
      <vt:lpstr>Service, not self</vt:lpstr>
      <vt:lpstr>二つの思考の葛藤</vt:lpstr>
      <vt:lpstr>ボランティア活動の台頭</vt:lpstr>
      <vt:lpstr>PowerPoint プレゼンテーション</vt:lpstr>
      <vt:lpstr>PowerPoint プレゼンテーション</vt:lpstr>
      <vt:lpstr>２０１６ MANUAL OF PROCEDURE</vt:lpstr>
      <vt:lpstr>クラブ自治権の完全施行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TANAKA</dc:creator>
  <cp:lastModifiedBy>Owner</cp:lastModifiedBy>
  <cp:revision>206</cp:revision>
  <dcterms:created xsi:type="dcterms:W3CDTF">2015-10-02T10:10:52Z</dcterms:created>
  <dcterms:modified xsi:type="dcterms:W3CDTF">2016-10-12T12:48:47Z</dcterms:modified>
</cp:coreProperties>
</file>